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6" r:id="rId1"/>
  </p:sldMasterIdLst>
  <p:notesMasterIdLst>
    <p:notesMasterId r:id="rId23"/>
  </p:notesMasterIdLst>
  <p:sldIdLst>
    <p:sldId id="256" r:id="rId2"/>
    <p:sldId id="257" r:id="rId3"/>
    <p:sldId id="273" r:id="rId4"/>
    <p:sldId id="274" r:id="rId5"/>
    <p:sldId id="275" r:id="rId6"/>
    <p:sldId id="276" r:id="rId7"/>
    <p:sldId id="277" r:id="rId8"/>
    <p:sldId id="258" r:id="rId9"/>
    <p:sldId id="259" r:id="rId10"/>
    <p:sldId id="278" r:id="rId11"/>
    <p:sldId id="279" r:id="rId12"/>
    <p:sldId id="260" r:id="rId13"/>
    <p:sldId id="261" r:id="rId14"/>
    <p:sldId id="270" r:id="rId15"/>
    <p:sldId id="262" r:id="rId16"/>
    <p:sldId id="263" r:id="rId17"/>
    <p:sldId id="264" r:id="rId18"/>
    <p:sldId id="265" r:id="rId19"/>
    <p:sldId id="266" r:id="rId20"/>
    <p:sldId id="272" r:id="rId21"/>
    <p:sldId id="267"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50" d="100"/>
          <a:sy n="50" d="100"/>
        </p:scale>
        <p:origin x="1260" y="30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AF67B-E01F-4B23-B3E5-5AEFA1E1C61E}" type="datetimeFigureOut">
              <a:rPr lang="en-ID" smtClean="0"/>
              <a:t>09/08/2026</a:t>
            </a:fld>
            <a:endParaRPr lang="en-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10349D-57AF-4826-8ACA-D53967257A3B}" type="slidenum">
              <a:rPr lang="en-ID" smtClean="0"/>
              <a:t>‹#›</a:t>
            </a:fld>
            <a:endParaRPr lang="en-ID"/>
          </a:p>
        </p:txBody>
      </p:sp>
    </p:spTree>
    <p:extLst>
      <p:ext uri="{BB962C8B-B14F-4D97-AF65-F5344CB8AC3E}">
        <p14:creationId xmlns:p14="http://schemas.microsoft.com/office/powerpoint/2010/main" val="1297555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D" dirty="0"/>
          </a:p>
        </p:txBody>
      </p:sp>
      <p:sp>
        <p:nvSpPr>
          <p:cNvPr id="4" name="Slide Number Placeholder 3"/>
          <p:cNvSpPr>
            <a:spLocks noGrp="1"/>
          </p:cNvSpPr>
          <p:nvPr>
            <p:ph type="sldNum" sz="quarter" idx="5"/>
          </p:nvPr>
        </p:nvSpPr>
        <p:spPr/>
        <p:txBody>
          <a:bodyPr/>
          <a:lstStyle/>
          <a:p>
            <a:fld id="{5610349D-57AF-4826-8ACA-D53967257A3B}" type="slidenum">
              <a:rPr lang="en-ID" smtClean="0"/>
              <a:t>13</a:t>
            </a:fld>
            <a:endParaRPr lang="en-ID"/>
          </a:p>
        </p:txBody>
      </p:sp>
    </p:spTree>
    <p:extLst>
      <p:ext uri="{BB962C8B-B14F-4D97-AF65-F5344CB8AC3E}">
        <p14:creationId xmlns:p14="http://schemas.microsoft.com/office/powerpoint/2010/main" val="29959748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8/9/2026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9638049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8/9/2026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0424534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808279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8/9/2026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082758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8/9/2026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8478322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8/9/2026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275496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5BCAD085-E8A6-8845-BD4E-CB4CCA059FC4}" type="datetimeFigureOut">
              <a:rPr lang="en-US" smtClean="0"/>
              <a:t>8/9/2026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1605339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59694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28332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35754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213675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1601965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723587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5BCAD085-E8A6-8845-BD4E-CB4CCA059FC4}" type="datetimeFigureOut">
              <a:rPr lang="en-US" smtClean="0"/>
              <a:t>8/9/2026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562321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5BCAD085-E8A6-8845-BD4E-CB4CCA059FC4}" type="datetimeFigureOut">
              <a:rPr lang="en-US" smtClean="0"/>
              <a:t>8/9/2026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2372020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8/9/2026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0836192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8/9/2026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888285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5BCAD085-E8A6-8845-BD4E-CB4CCA059FC4}" type="datetimeFigureOut">
              <a:rPr lang="en-US" smtClean="0"/>
              <a:t>8/9/2026</a:t>
            </a:fld>
            <a:endParaRPr lang="en-US"/>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3079114407"/>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90B10"/>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0" y="0"/>
            <a:ext cx="12192000" cy="6858000"/>
          </a:xfrm>
          <a:prstGeom prst="rect">
            <a:avLst/>
          </a:prstGeom>
        </p:spPr>
      </p:pic>
      <p:sp>
        <p:nvSpPr>
          <p:cNvPr id="4" name="TextBox 3"/>
          <p:cNvSpPr txBox="1"/>
          <p:nvPr/>
        </p:nvSpPr>
        <p:spPr>
          <a:xfrm>
            <a:off x="952500" y="1723132"/>
            <a:ext cx="7200900" cy="365670"/>
          </a:xfrm>
          <a:prstGeom prst="rect">
            <a:avLst/>
          </a:prstGeom>
          <a:noFill/>
        </p:spPr>
        <p:txBody>
          <a:bodyPr wrap="square" lIns="0" tIns="0" rIns="0" bIns="0" anchor="t">
            <a:spAutoFit/>
          </a:bodyPr>
          <a:lstStyle/>
          <a:p>
            <a:pPr algn="l">
              <a:lnSpc>
                <a:spcPts val="2879"/>
              </a:lnSpc>
            </a:pPr>
            <a:r>
              <a:rPr sz="1800" b="0" i="0" u="none">
                <a:solidFill>
                  <a:srgbClr val="E8D3A2"/>
                </a:solidFill>
                <a:latin typeface="Plus Jakarta Sans Medium"/>
              </a:rPr>
              <a:t>ANDI HARIADI, S.H., M.H., CPM.</a:t>
            </a:r>
          </a:p>
        </p:txBody>
      </p:sp>
      <p:sp>
        <p:nvSpPr>
          <p:cNvPr id="5" name="TextBox 4"/>
          <p:cNvSpPr txBox="1"/>
          <p:nvPr/>
        </p:nvSpPr>
        <p:spPr>
          <a:xfrm>
            <a:off x="952500" y="2184052"/>
            <a:ext cx="7560945" cy="2102941"/>
          </a:xfrm>
          <a:prstGeom prst="rect">
            <a:avLst/>
          </a:prstGeom>
          <a:noFill/>
        </p:spPr>
        <p:txBody>
          <a:bodyPr wrap="square" lIns="0" tIns="0" rIns="0" bIns="0" anchor="t">
            <a:spAutoFit/>
          </a:bodyPr>
          <a:lstStyle/>
          <a:p>
            <a:pPr algn="l">
              <a:lnSpc>
                <a:spcPts val="5520"/>
              </a:lnSpc>
            </a:pPr>
            <a:r>
              <a:rPr sz="4800" b="0" i="0" u="none">
                <a:solidFill>
                  <a:srgbClr val="F8FAFC"/>
                </a:solidFill>
                <a:latin typeface="Playfair Display SemiBold"/>
              </a:rPr>
              <a:t>Praktikum Peradilan Pidana: Analisis &amp; Prosedur Tahapan</a:t>
            </a:r>
          </a:p>
        </p:txBody>
      </p:sp>
      <p:sp>
        <p:nvSpPr>
          <p:cNvPr id="6" name="TextBox 5"/>
          <p:cNvSpPr txBox="1"/>
          <p:nvPr/>
        </p:nvSpPr>
        <p:spPr>
          <a:xfrm>
            <a:off x="952500" y="4525119"/>
            <a:ext cx="5715000" cy="609600"/>
          </a:xfrm>
          <a:prstGeom prst="rect">
            <a:avLst/>
          </a:prstGeom>
          <a:noFill/>
        </p:spPr>
        <p:txBody>
          <a:bodyPr wrap="square" lIns="0" tIns="0" rIns="0" bIns="0" anchor="t">
            <a:spAutoFit/>
          </a:bodyPr>
          <a:lstStyle/>
          <a:p>
            <a:pPr algn="l">
              <a:lnSpc>
                <a:spcPts val="2400"/>
              </a:lnSpc>
            </a:pPr>
            <a:r>
              <a:rPr sz="1500" b="0" i="0" u="none">
                <a:solidFill>
                  <a:srgbClr val="A0AABF"/>
                </a:solidFill>
                <a:latin typeface="Plus Jakarta Sans"/>
              </a:rPr>
              <a:t>Kajian Komprehensif Tata Cara Hukum Acara Pidana berdasarkan KUHAP dan Asas Due Process of Law.</a:t>
            </a:r>
          </a:p>
        </p:txBody>
      </p:sp>
      <p:pic>
        <p:nvPicPr>
          <p:cNvPr id="8" name="Picture 7">
            <a:extLst>
              <a:ext uri="{FF2B5EF4-FFF2-40B4-BE49-F238E27FC236}">
                <a16:creationId xmlns:a16="http://schemas.microsoft.com/office/drawing/2014/main" id="{9E17CDE3-3EDF-3401-78B0-96EC690CA2ED}"/>
              </a:ext>
            </a:extLst>
          </p:cNvPr>
          <p:cNvPicPr>
            <a:picLocks noChangeAspect="1"/>
          </p:cNvPicPr>
          <p:nvPr/>
        </p:nvPicPr>
        <p:blipFill>
          <a:blip r:embed="rId4"/>
          <a:srcRect t="25624"/>
          <a:stretch>
            <a:fillRect/>
          </a:stretch>
        </p:blipFill>
        <p:spPr>
          <a:xfrm>
            <a:off x="7958723" y="1389888"/>
            <a:ext cx="4067909" cy="453854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90B10"/>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752600" y="1365944"/>
            <a:ext cx="8686800" cy="3257550"/>
          </a:xfrm>
          <a:prstGeom prst="rect">
            <a:avLst/>
          </a:prstGeom>
          <a:noFill/>
        </p:spPr>
        <p:txBody>
          <a:bodyPr wrap="square" lIns="0" tIns="0" rIns="0" bIns="0" anchor="t">
            <a:spAutoFit/>
          </a:bodyPr>
          <a:lstStyle/>
          <a:p>
            <a:pPr algn="ctr">
              <a:lnSpc>
                <a:spcPts val="4275"/>
              </a:lnSpc>
            </a:pPr>
            <a:r>
              <a:rPr sz="2850" b="0" i="0" u="none">
                <a:solidFill>
                  <a:srgbClr val="E8D3A2"/>
                </a:solidFill>
                <a:latin typeface="Plus Jakarta Sans"/>
              </a:rPr>
              <a:t>Hukum Acara Pidana pada hakikatnya adalah perlindungan terhadap hak asasi manusia. Ia tidak hanya ditujukan untuk mencari kebenaran materiil dan menghukum pelaku kejahatan, tetapi secara inheren membatasi kekuasaan negara agar tidak bertindak sewenang-wenang.</a:t>
            </a:r>
          </a:p>
        </p:txBody>
      </p:sp>
      <p:sp>
        <p:nvSpPr>
          <p:cNvPr id="4" name="TextBox 3"/>
          <p:cNvSpPr txBox="1"/>
          <p:nvPr/>
        </p:nvSpPr>
        <p:spPr>
          <a:xfrm>
            <a:off x="1752600" y="4909244"/>
            <a:ext cx="8686800" cy="335160"/>
          </a:xfrm>
          <a:prstGeom prst="rect">
            <a:avLst/>
          </a:prstGeom>
          <a:noFill/>
        </p:spPr>
        <p:txBody>
          <a:bodyPr wrap="square" lIns="0" tIns="0" rIns="0" bIns="0" anchor="t">
            <a:spAutoFit/>
          </a:bodyPr>
          <a:lstStyle/>
          <a:p>
            <a:pPr algn="ctr">
              <a:lnSpc>
                <a:spcPts val="2640"/>
              </a:lnSpc>
            </a:pPr>
            <a:r>
              <a:rPr sz="1650" b="0" i="0" u="none">
                <a:solidFill>
                  <a:srgbClr val="F8FAFC"/>
                </a:solidFill>
                <a:latin typeface="Plus Jakarta Sans SemiBold"/>
              </a:rPr>
              <a:t>Prof. Dr. Edward O.S. Hiariej, S.H., M.Hum.</a:t>
            </a:r>
          </a:p>
        </p:txBody>
      </p:sp>
      <p:sp>
        <p:nvSpPr>
          <p:cNvPr id="5" name="TextBox 4"/>
          <p:cNvSpPr txBox="1"/>
          <p:nvPr/>
        </p:nvSpPr>
        <p:spPr>
          <a:xfrm>
            <a:off x="1752600" y="5292030"/>
            <a:ext cx="8686800" cy="200025"/>
          </a:xfrm>
          <a:prstGeom prst="rect">
            <a:avLst/>
          </a:prstGeom>
          <a:noFill/>
        </p:spPr>
        <p:txBody>
          <a:bodyPr wrap="square" lIns="0" tIns="0" rIns="0" bIns="0" anchor="t">
            <a:spAutoFit/>
          </a:bodyPr>
          <a:lstStyle/>
          <a:p>
            <a:pPr algn="ctr"/>
            <a:r>
              <a:rPr sz="1200" b="0" i="0" u="none">
                <a:solidFill>
                  <a:srgbClr val="A0AABF"/>
                </a:solidFill>
                <a:latin typeface="Plus Jakarta Sans"/>
              </a:rPr>
              <a:t>Pakar Hukum Pidana — Prinsip-Prinsip Hukum Acara Pidana</a:t>
            </a:r>
          </a:p>
        </p:txBody>
      </p:sp>
      <p:sp>
        <p:nvSpPr>
          <p:cNvPr id="6" name="TextBox 5"/>
          <p:cNvSpPr txBox="1"/>
          <p:nvPr/>
        </p:nvSpPr>
        <p:spPr>
          <a:xfrm>
            <a:off x="1371600" y="984944"/>
            <a:ext cx="228600" cy="1019175"/>
          </a:xfrm>
          <a:prstGeom prst="rect">
            <a:avLst/>
          </a:prstGeom>
          <a:noFill/>
        </p:spPr>
        <p:txBody>
          <a:bodyPr wrap="square" lIns="0" tIns="0" rIns="0" bIns="0" anchor="t">
            <a:spAutoFit/>
          </a:bodyPr>
          <a:lstStyle/>
          <a:p>
            <a:pPr algn="l">
              <a:lnSpc>
                <a:spcPts val="9000"/>
              </a:lnSpc>
            </a:pPr>
            <a:r>
              <a:rPr sz="6000" b="0" i="0" u="none">
                <a:solidFill>
                  <a:srgbClr val="C5A059"/>
                </a:solidFill>
                <a:latin typeface="Playfair Display"/>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61A55-0D4C-8CB9-AC94-8E5B254C2231}"/>
            </a:ext>
          </a:extLst>
        </p:cNvPr>
        <p:cNvGrpSpPr/>
        <p:nvPr/>
      </p:nvGrpSpPr>
      <p:grpSpPr>
        <a:xfrm>
          <a:off x="0" y="0"/>
          <a:ext cx="0" cy="0"/>
          <a:chOff x="0" y="0"/>
          <a:chExt cx="0" cy="0"/>
        </a:xfrm>
      </p:grpSpPr>
      <p:pic>
        <p:nvPicPr>
          <p:cNvPr id="2" name="Picture 1" descr="image.png">
            <a:extLst>
              <a:ext uri="{FF2B5EF4-FFF2-40B4-BE49-F238E27FC236}">
                <a16:creationId xmlns:a16="http://schemas.microsoft.com/office/drawing/2014/main" id="{7593EC11-EB0F-61A8-7BE2-CFBF1FAFE223}"/>
              </a:ext>
            </a:extLst>
          </p:cNvPr>
          <p:cNvPicPr>
            <a:picLocks noChangeAspect="1"/>
          </p:cNvPicPr>
          <p:nvPr/>
        </p:nvPicPr>
        <p:blipFill>
          <a:blip r:embed="rId2"/>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D572161B-CF44-3770-6DA7-FB7CEDBB7130}"/>
              </a:ext>
            </a:extLst>
          </p:cNvPr>
          <p:cNvSpPr txBox="1"/>
          <p:nvPr/>
        </p:nvSpPr>
        <p:spPr>
          <a:xfrm>
            <a:off x="594188" y="537065"/>
            <a:ext cx="11261114" cy="4585871"/>
          </a:xfrm>
          <a:prstGeom prst="rect">
            <a:avLst/>
          </a:prstGeom>
          <a:noFill/>
        </p:spPr>
        <p:txBody>
          <a:bodyPr wrap="square">
            <a:spAutoFit/>
          </a:bodyPr>
          <a:lstStyle/>
          <a:p>
            <a:pPr>
              <a:buNone/>
            </a:pPr>
            <a:r>
              <a:rPr lang="en-ID" sz="5400" b="1" dirty="0" err="1">
                <a:solidFill>
                  <a:schemeClr val="accent4">
                    <a:lumMod val="75000"/>
                  </a:schemeClr>
                </a:solidFill>
              </a:rPr>
              <a:t>Karakteristik</a:t>
            </a:r>
            <a:r>
              <a:rPr lang="en-ID" sz="5400" b="1" dirty="0">
                <a:solidFill>
                  <a:schemeClr val="accent4">
                    <a:lumMod val="75000"/>
                  </a:schemeClr>
                </a:solidFill>
              </a:rPr>
              <a:t> Hukum Indonesia</a:t>
            </a:r>
          </a:p>
          <a:p>
            <a:pPr>
              <a:buNone/>
            </a:pPr>
            <a:endParaRPr lang="en-ID" b="1" dirty="0">
              <a:solidFill>
                <a:schemeClr val="bg1"/>
              </a:solidFill>
            </a:endParaRPr>
          </a:p>
          <a:p>
            <a:pPr marL="285750" indent="-285750">
              <a:buFont typeface="Arial" panose="020B0604020202020204" pitchFamily="34" charset="0"/>
              <a:buChar char="•"/>
            </a:pPr>
            <a:r>
              <a:rPr lang="en-ID" sz="2000" b="1" dirty="0" err="1">
                <a:solidFill>
                  <a:schemeClr val="bg1"/>
                </a:solidFill>
              </a:rPr>
              <a:t>Pluralisme</a:t>
            </a:r>
            <a:r>
              <a:rPr lang="en-ID" sz="2000" b="1" dirty="0">
                <a:solidFill>
                  <a:schemeClr val="bg1"/>
                </a:solidFill>
              </a:rPr>
              <a:t> Hukum (Legal Pluralism):</a:t>
            </a:r>
            <a:r>
              <a:rPr lang="en-ID" sz="2000" dirty="0">
                <a:solidFill>
                  <a:schemeClr val="bg1"/>
                </a:solidFill>
              </a:rPr>
              <a:t> </a:t>
            </a:r>
          </a:p>
          <a:p>
            <a:r>
              <a:rPr lang="en-ID" sz="2000" dirty="0">
                <a:solidFill>
                  <a:schemeClr val="bg1"/>
                </a:solidFill>
              </a:rPr>
              <a:t>    </a:t>
            </a:r>
            <a:r>
              <a:rPr lang="en-ID" sz="2000" dirty="0" err="1">
                <a:solidFill>
                  <a:schemeClr val="bg1"/>
                </a:solidFill>
              </a:rPr>
              <a:t>Berlakunya</a:t>
            </a:r>
            <a:r>
              <a:rPr lang="en-ID" sz="2000" dirty="0">
                <a:solidFill>
                  <a:schemeClr val="bg1"/>
                </a:solidFill>
              </a:rPr>
              <a:t> </a:t>
            </a:r>
            <a:r>
              <a:rPr lang="en-ID" sz="2000" dirty="0" err="1">
                <a:solidFill>
                  <a:schemeClr val="bg1"/>
                </a:solidFill>
              </a:rPr>
              <a:t>lebih</a:t>
            </a:r>
            <a:r>
              <a:rPr lang="en-ID" sz="2000" dirty="0">
                <a:solidFill>
                  <a:schemeClr val="bg1"/>
                </a:solidFill>
              </a:rPr>
              <a:t> </a:t>
            </a:r>
            <a:r>
              <a:rPr lang="en-ID" sz="2000" dirty="0" err="1">
                <a:solidFill>
                  <a:schemeClr val="bg1"/>
                </a:solidFill>
              </a:rPr>
              <a:t>dari</a:t>
            </a:r>
            <a:r>
              <a:rPr lang="en-ID" sz="2000" dirty="0">
                <a:solidFill>
                  <a:schemeClr val="bg1"/>
                </a:solidFill>
              </a:rPr>
              <a:t> </a:t>
            </a:r>
            <a:r>
              <a:rPr lang="en-ID" sz="2000" dirty="0" err="1">
                <a:solidFill>
                  <a:schemeClr val="bg1"/>
                </a:solidFill>
              </a:rPr>
              <a:t>satu</a:t>
            </a:r>
            <a:r>
              <a:rPr lang="en-ID" sz="2000" dirty="0">
                <a:solidFill>
                  <a:schemeClr val="bg1"/>
                </a:solidFill>
              </a:rPr>
              <a:t> </a:t>
            </a:r>
            <a:r>
              <a:rPr lang="en-ID" sz="2000" dirty="0" err="1">
                <a:solidFill>
                  <a:schemeClr val="bg1"/>
                </a:solidFill>
              </a:rPr>
              <a:t>sistem</a:t>
            </a:r>
            <a:r>
              <a:rPr lang="en-ID" sz="2000" dirty="0">
                <a:solidFill>
                  <a:schemeClr val="bg1"/>
                </a:solidFill>
              </a:rPr>
              <a:t> hukum </a:t>
            </a:r>
            <a:r>
              <a:rPr lang="en-ID" sz="2000" dirty="0" err="1">
                <a:solidFill>
                  <a:schemeClr val="bg1"/>
                </a:solidFill>
              </a:rPr>
              <a:t>bagi</a:t>
            </a:r>
            <a:r>
              <a:rPr lang="en-ID" sz="2000" dirty="0">
                <a:solidFill>
                  <a:schemeClr val="bg1"/>
                </a:solidFill>
              </a:rPr>
              <a:t> </a:t>
            </a:r>
            <a:r>
              <a:rPr lang="en-ID" sz="2000" dirty="0" err="1">
                <a:solidFill>
                  <a:schemeClr val="bg1"/>
                </a:solidFill>
              </a:rPr>
              <a:t>seluruh</a:t>
            </a:r>
            <a:r>
              <a:rPr lang="en-ID" sz="2000" dirty="0">
                <a:solidFill>
                  <a:schemeClr val="bg1"/>
                </a:solidFill>
              </a:rPr>
              <a:t> </a:t>
            </a:r>
            <a:r>
              <a:rPr lang="en-ID" sz="2000" dirty="0" err="1">
                <a:solidFill>
                  <a:schemeClr val="bg1"/>
                </a:solidFill>
              </a:rPr>
              <a:t>lapisan</a:t>
            </a:r>
            <a:r>
              <a:rPr lang="en-ID" sz="2000" dirty="0">
                <a:solidFill>
                  <a:schemeClr val="bg1"/>
                </a:solidFill>
              </a:rPr>
              <a:t> </a:t>
            </a:r>
            <a:r>
              <a:rPr lang="en-ID" sz="2000" dirty="0" err="1">
                <a:solidFill>
                  <a:schemeClr val="bg1"/>
                </a:solidFill>
              </a:rPr>
              <a:t>masyarakat</a:t>
            </a:r>
            <a:r>
              <a:rPr lang="en-ID" sz="2000" dirty="0">
                <a:solidFill>
                  <a:schemeClr val="bg1"/>
                </a:solidFill>
              </a:rPr>
              <a:t> di </a:t>
            </a:r>
            <a:r>
              <a:rPr lang="en-ID" sz="2000" dirty="0" err="1">
                <a:solidFill>
                  <a:schemeClr val="bg1"/>
                </a:solidFill>
              </a:rPr>
              <a:t>dalam</a:t>
            </a:r>
            <a:r>
              <a:rPr lang="en-ID" sz="2000" dirty="0">
                <a:solidFill>
                  <a:schemeClr val="bg1"/>
                </a:solidFill>
              </a:rPr>
              <a:t> </a:t>
            </a:r>
            <a:r>
              <a:rPr lang="en-ID" sz="2000" dirty="0" err="1">
                <a:solidFill>
                  <a:schemeClr val="bg1"/>
                </a:solidFill>
              </a:rPr>
              <a:t>suatu</a:t>
            </a:r>
            <a:r>
              <a:rPr lang="en-ID" sz="2000" dirty="0">
                <a:solidFill>
                  <a:schemeClr val="bg1"/>
                </a:solidFill>
              </a:rPr>
              <a:t> wilayah negara    	yang </a:t>
            </a:r>
            <a:r>
              <a:rPr lang="en-ID" sz="2000" dirty="0" err="1">
                <a:solidFill>
                  <a:schemeClr val="bg1"/>
                </a:solidFill>
              </a:rPr>
              <a:t>sama</a:t>
            </a:r>
            <a:r>
              <a:rPr lang="en-ID" sz="2000" dirty="0">
                <a:solidFill>
                  <a:schemeClr val="bg1"/>
                </a:solidFill>
              </a:rPr>
              <a:t>.</a:t>
            </a:r>
          </a:p>
          <a:p>
            <a:pPr marL="285750" indent="-285750">
              <a:buFont typeface="Arial" panose="020B0604020202020204" pitchFamily="34" charset="0"/>
              <a:buChar char="•"/>
            </a:pPr>
            <a:endParaRPr lang="en-ID" sz="2000" b="1" dirty="0">
              <a:solidFill>
                <a:schemeClr val="bg1"/>
              </a:solidFill>
            </a:endParaRPr>
          </a:p>
          <a:p>
            <a:pPr marL="285750" indent="-285750">
              <a:buFont typeface="Arial" panose="020B0604020202020204" pitchFamily="34" charset="0"/>
              <a:buChar char="•"/>
            </a:pPr>
            <a:r>
              <a:rPr lang="en-ID" sz="2000" b="1" dirty="0">
                <a:solidFill>
                  <a:schemeClr val="bg1"/>
                </a:solidFill>
              </a:rPr>
              <a:t>Faktor Sejarah &amp; </a:t>
            </a:r>
            <a:r>
              <a:rPr lang="en-ID" sz="2000" b="1" dirty="0" err="1">
                <a:solidFill>
                  <a:schemeClr val="bg1"/>
                </a:solidFill>
              </a:rPr>
              <a:t>Budaya</a:t>
            </a:r>
            <a:r>
              <a:rPr lang="en-ID" sz="2000" b="1" dirty="0">
                <a:solidFill>
                  <a:schemeClr val="bg1"/>
                </a:solidFill>
              </a:rPr>
              <a:t>:</a:t>
            </a:r>
            <a:r>
              <a:rPr lang="en-ID" sz="2000" dirty="0">
                <a:solidFill>
                  <a:schemeClr val="bg1"/>
                </a:solidFill>
              </a:rPr>
              <a:t> </a:t>
            </a:r>
            <a:r>
              <a:rPr lang="en-ID" sz="2000" dirty="0" err="1">
                <a:solidFill>
                  <a:schemeClr val="bg1"/>
                </a:solidFill>
              </a:rPr>
              <a:t>Terbentuk</a:t>
            </a:r>
            <a:r>
              <a:rPr lang="en-ID" sz="2000" dirty="0">
                <a:solidFill>
                  <a:schemeClr val="bg1"/>
                </a:solidFill>
              </a:rPr>
              <a:t> </a:t>
            </a:r>
            <a:r>
              <a:rPr lang="en-ID" sz="2000" dirty="0" err="1">
                <a:solidFill>
                  <a:schemeClr val="bg1"/>
                </a:solidFill>
              </a:rPr>
              <a:t>dari</a:t>
            </a:r>
            <a:r>
              <a:rPr lang="en-ID" sz="2000" dirty="0">
                <a:solidFill>
                  <a:schemeClr val="bg1"/>
                </a:solidFill>
              </a:rPr>
              <a:t> </a:t>
            </a:r>
            <a:r>
              <a:rPr lang="en-ID" sz="2000" dirty="0" err="1">
                <a:solidFill>
                  <a:schemeClr val="bg1"/>
                </a:solidFill>
              </a:rPr>
              <a:t>perpaduan</a:t>
            </a:r>
            <a:r>
              <a:rPr lang="en-ID" sz="2000" dirty="0">
                <a:solidFill>
                  <a:schemeClr val="bg1"/>
                </a:solidFill>
              </a:rPr>
              <a:t> </a:t>
            </a:r>
            <a:r>
              <a:rPr lang="en-ID" sz="2000" dirty="0" err="1">
                <a:solidFill>
                  <a:schemeClr val="bg1"/>
                </a:solidFill>
              </a:rPr>
              <a:t>sejarah</a:t>
            </a:r>
            <a:r>
              <a:rPr lang="en-ID" sz="2000" dirty="0">
                <a:solidFill>
                  <a:schemeClr val="bg1"/>
                </a:solidFill>
              </a:rPr>
              <a:t> </a:t>
            </a:r>
            <a:r>
              <a:rPr lang="en-ID" sz="2000" dirty="0" err="1">
                <a:solidFill>
                  <a:schemeClr val="bg1"/>
                </a:solidFill>
              </a:rPr>
              <a:t>panjang</a:t>
            </a:r>
            <a:r>
              <a:rPr lang="en-ID" sz="2000" dirty="0">
                <a:solidFill>
                  <a:schemeClr val="bg1"/>
                </a:solidFill>
              </a:rPr>
              <a:t> </a:t>
            </a:r>
            <a:r>
              <a:rPr lang="en-ID" sz="2000" dirty="0" err="1">
                <a:solidFill>
                  <a:schemeClr val="bg1"/>
                </a:solidFill>
              </a:rPr>
              <a:t>kolonialisme</a:t>
            </a:r>
            <a:r>
              <a:rPr lang="en-ID" sz="2000" dirty="0">
                <a:solidFill>
                  <a:schemeClr val="bg1"/>
                </a:solidFill>
              </a:rPr>
              <a:t>, </a:t>
            </a:r>
            <a:r>
              <a:rPr lang="en-ID" sz="2000" dirty="0" err="1">
                <a:solidFill>
                  <a:schemeClr val="bg1"/>
                </a:solidFill>
              </a:rPr>
              <a:t>kuatnya</a:t>
            </a:r>
            <a:r>
              <a:rPr lang="en-ID" sz="2000" dirty="0">
                <a:solidFill>
                  <a:schemeClr val="bg1"/>
                </a:solidFill>
              </a:rPr>
              <a:t> </a:t>
            </a:r>
            <a:r>
              <a:rPr lang="en-ID" sz="2000" dirty="0" err="1">
                <a:solidFill>
                  <a:schemeClr val="bg1"/>
                </a:solidFill>
              </a:rPr>
              <a:t>nilai-nilai</a:t>
            </a:r>
            <a:r>
              <a:rPr lang="en-ID" sz="2000" dirty="0">
                <a:solidFill>
                  <a:schemeClr val="bg1"/>
                </a:solidFill>
              </a:rPr>
              <a:t> </a:t>
            </a:r>
            <a:r>
              <a:rPr lang="en-ID" sz="2000" dirty="0" err="1">
                <a:solidFill>
                  <a:schemeClr val="bg1"/>
                </a:solidFill>
              </a:rPr>
              <a:t>tradisi</a:t>
            </a:r>
            <a:r>
              <a:rPr lang="en-ID" sz="2000" dirty="0">
                <a:solidFill>
                  <a:schemeClr val="bg1"/>
                </a:solidFill>
              </a:rPr>
              <a:t> </a:t>
            </a:r>
            <a:r>
              <a:rPr lang="en-ID" sz="2000" dirty="0" err="1">
                <a:solidFill>
                  <a:schemeClr val="bg1"/>
                </a:solidFill>
              </a:rPr>
              <a:t>nusantara</a:t>
            </a:r>
            <a:r>
              <a:rPr lang="en-ID" sz="2000" dirty="0">
                <a:solidFill>
                  <a:schemeClr val="bg1"/>
                </a:solidFill>
              </a:rPr>
              <a:t>, dan </a:t>
            </a:r>
            <a:r>
              <a:rPr lang="en-ID" sz="2000" dirty="0" err="1">
                <a:solidFill>
                  <a:schemeClr val="bg1"/>
                </a:solidFill>
              </a:rPr>
              <a:t>nilai-nilai</a:t>
            </a:r>
            <a:r>
              <a:rPr lang="en-ID" sz="2000" dirty="0">
                <a:solidFill>
                  <a:schemeClr val="bg1"/>
                </a:solidFill>
              </a:rPr>
              <a:t> </a:t>
            </a:r>
            <a:r>
              <a:rPr lang="en-ID" sz="2000" dirty="0" err="1">
                <a:solidFill>
                  <a:schemeClr val="bg1"/>
                </a:solidFill>
              </a:rPr>
              <a:t>religius</a:t>
            </a:r>
            <a:r>
              <a:rPr lang="en-ID" sz="2000" dirty="0">
                <a:solidFill>
                  <a:schemeClr val="bg1"/>
                </a:solidFill>
              </a:rPr>
              <a:t> </a:t>
            </a:r>
            <a:r>
              <a:rPr lang="en-ID" sz="2000" dirty="0" err="1">
                <a:solidFill>
                  <a:schemeClr val="bg1"/>
                </a:solidFill>
              </a:rPr>
              <a:t>masyarakat</a:t>
            </a:r>
            <a:r>
              <a:rPr lang="en-ID" sz="2000" dirty="0">
                <a:solidFill>
                  <a:schemeClr val="bg1"/>
                </a:solidFill>
              </a:rPr>
              <a:t>.</a:t>
            </a:r>
          </a:p>
          <a:p>
            <a:endParaRPr lang="en-ID" sz="2000" dirty="0">
              <a:solidFill>
                <a:schemeClr val="bg1"/>
              </a:solidFill>
            </a:endParaRPr>
          </a:p>
          <a:p>
            <a:pPr marL="285750" indent="-285750">
              <a:buFont typeface="Arial" panose="020B0604020202020204" pitchFamily="34" charset="0"/>
              <a:buChar char="•"/>
            </a:pPr>
            <a:r>
              <a:rPr lang="en-ID" sz="2000" b="1" dirty="0">
                <a:solidFill>
                  <a:schemeClr val="bg1"/>
                </a:solidFill>
              </a:rPr>
              <a:t>Tiga </a:t>
            </a:r>
            <a:r>
              <a:rPr lang="en-ID" sz="2000" b="1" dirty="0" err="1">
                <a:solidFill>
                  <a:schemeClr val="bg1"/>
                </a:solidFill>
              </a:rPr>
              <a:t>Sistem</a:t>
            </a:r>
            <a:r>
              <a:rPr lang="en-ID" sz="2000" b="1" dirty="0">
                <a:solidFill>
                  <a:schemeClr val="bg1"/>
                </a:solidFill>
              </a:rPr>
              <a:t> Utama:</a:t>
            </a:r>
            <a:endParaRPr lang="en-ID" sz="2000" dirty="0">
              <a:solidFill>
                <a:schemeClr val="bg1"/>
              </a:solidFill>
            </a:endParaRPr>
          </a:p>
          <a:p>
            <a:pPr marL="800100" lvl="1" indent="-342900">
              <a:buFont typeface="+mj-lt"/>
              <a:buAutoNum type="arabicPeriod"/>
            </a:pPr>
            <a:r>
              <a:rPr lang="en-ID" sz="2000" dirty="0" err="1">
                <a:solidFill>
                  <a:schemeClr val="bg1"/>
                </a:solidFill>
              </a:rPr>
              <a:t>Sistem</a:t>
            </a:r>
            <a:r>
              <a:rPr lang="en-ID" sz="2000" dirty="0">
                <a:solidFill>
                  <a:schemeClr val="bg1"/>
                </a:solidFill>
              </a:rPr>
              <a:t> Hukum Barat (</a:t>
            </a:r>
            <a:r>
              <a:rPr lang="en-ID" sz="2000" dirty="0" err="1">
                <a:solidFill>
                  <a:schemeClr val="bg1"/>
                </a:solidFill>
              </a:rPr>
              <a:t>Eropa</a:t>
            </a:r>
            <a:r>
              <a:rPr lang="en-ID" sz="2000" dirty="0">
                <a:solidFill>
                  <a:schemeClr val="bg1"/>
                </a:solidFill>
              </a:rPr>
              <a:t> </a:t>
            </a:r>
            <a:r>
              <a:rPr lang="en-ID" sz="2000" dirty="0" err="1">
                <a:solidFill>
                  <a:schemeClr val="bg1"/>
                </a:solidFill>
              </a:rPr>
              <a:t>Kontinental</a:t>
            </a:r>
            <a:r>
              <a:rPr lang="en-ID" sz="2000" dirty="0">
                <a:solidFill>
                  <a:schemeClr val="bg1"/>
                </a:solidFill>
              </a:rPr>
              <a:t> / </a:t>
            </a:r>
            <a:r>
              <a:rPr lang="en-ID" sz="2000" i="1" dirty="0">
                <a:solidFill>
                  <a:schemeClr val="bg1"/>
                </a:solidFill>
              </a:rPr>
              <a:t>Civil Law</a:t>
            </a:r>
            <a:r>
              <a:rPr lang="en-ID" sz="2000" dirty="0">
                <a:solidFill>
                  <a:schemeClr val="bg1"/>
                </a:solidFill>
              </a:rPr>
              <a:t>)</a:t>
            </a:r>
          </a:p>
          <a:p>
            <a:pPr marL="800100" lvl="1" indent="-342900">
              <a:buFont typeface="+mj-lt"/>
              <a:buAutoNum type="arabicPeriod"/>
            </a:pPr>
            <a:r>
              <a:rPr lang="en-ID" sz="2000" dirty="0" err="1">
                <a:solidFill>
                  <a:schemeClr val="bg1"/>
                </a:solidFill>
              </a:rPr>
              <a:t>Sistem</a:t>
            </a:r>
            <a:r>
              <a:rPr lang="en-ID" sz="2000" dirty="0">
                <a:solidFill>
                  <a:schemeClr val="bg1"/>
                </a:solidFill>
              </a:rPr>
              <a:t> Hukum Adat (</a:t>
            </a:r>
            <a:r>
              <a:rPr lang="en-ID" sz="2000" i="1" dirty="0">
                <a:solidFill>
                  <a:schemeClr val="bg1"/>
                </a:solidFill>
              </a:rPr>
              <a:t>Customary Law</a:t>
            </a:r>
            <a:r>
              <a:rPr lang="en-ID" sz="2000" dirty="0">
                <a:solidFill>
                  <a:schemeClr val="bg1"/>
                </a:solidFill>
              </a:rPr>
              <a:t>)</a:t>
            </a:r>
          </a:p>
          <a:p>
            <a:pPr marL="800100" lvl="1" indent="-342900">
              <a:buFont typeface="+mj-lt"/>
              <a:buAutoNum type="arabicPeriod"/>
            </a:pPr>
            <a:r>
              <a:rPr lang="en-ID" sz="2000" dirty="0" err="1">
                <a:solidFill>
                  <a:schemeClr val="bg1"/>
                </a:solidFill>
              </a:rPr>
              <a:t>Sistem</a:t>
            </a:r>
            <a:r>
              <a:rPr lang="en-ID" sz="2000" dirty="0">
                <a:solidFill>
                  <a:schemeClr val="bg1"/>
                </a:solidFill>
              </a:rPr>
              <a:t> Hukum Agama (</a:t>
            </a:r>
            <a:r>
              <a:rPr lang="en-ID" sz="2000" i="1" dirty="0">
                <a:solidFill>
                  <a:schemeClr val="bg1"/>
                </a:solidFill>
              </a:rPr>
              <a:t>Religious Law</a:t>
            </a:r>
            <a:r>
              <a:rPr lang="en-ID" sz="2000" dirty="0">
                <a:solidFill>
                  <a:schemeClr val="bg1"/>
                </a:solidFill>
              </a:rPr>
              <a:t>)</a:t>
            </a:r>
          </a:p>
        </p:txBody>
      </p:sp>
    </p:spTree>
    <p:extLst>
      <p:ext uri="{BB962C8B-B14F-4D97-AF65-F5344CB8AC3E}">
        <p14:creationId xmlns:p14="http://schemas.microsoft.com/office/powerpoint/2010/main" val="33789027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0142F-9116-C197-477D-E4CADA57AF29}"/>
            </a:ext>
          </a:extLst>
        </p:cNvPr>
        <p:cNvGrpSpPr/>
        <p:nvPr/>
      </p:nvGrpSpPr>
      <p:grpSpPr>
        <a:xfrm>
          <a:off x="0" y="0"/>
          <a:ext cx="0" cy="0"/>
          <a:chOff x="0" y="0"/>
          <a:chExt cx="0" cy="0"/>
        </a:xfrm>
      </p:grpSpPr>
      <p:pic>
        <p:nvPicPr>
          <p:cNvPr id="2" name="Picture 1" descr="image.png">
            <a:extLst>
              <a:ext uri="{FF2B5EF4-FFF2-40B4-BE49-F238E27FC236}">
                <a16:creationId xmlns:a16="http://schemas.microsoft.com/office/drawing/2014/main" id="{62589161-1D20-4516-1900-BBEF94A62634}"/>
              </a:ext>
            </a:extLst>
          </p:cNvPr>
          <p:cNvPicPr>
            <a:picLocks noChangeAspect="1"/>
          </p:cNvPicPr>
          <p:nvPr/>
        </p:nvPicPr>
        <p:blipFill>
          <a:blip r:embed="rId2"/>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D2F48BB5-59A3-7E1B-E869-71B61ABAADFB}"/>
              </a:ext>
            </a:extLst>
          </p:cNvPr>
          <p:cNvSpPr txBox="1"/>
          <p:nvPr/>
        </p:nvSpPr>
        <p:spPr>
          <a:xfrm>
            <a:off x="606056" y="603869"/>
            <a:ext cx="10909004" cy="4708981"/>
          </a:xfrm>
          <a:prstGeom prst="rect">
            <a:avLst/>
          </a:prstGeom>
          <a:noFill/>
        </p:spPr>
        <p:txBody>
          <a:bodyPr wrap="square">
            <a:spAutoFit/>
          </a:bodyPr>
          <a:lstStyle/>
          <a:p>
            <a:pPr algn="just">
              <a:buNone/>
            </a:pPr>
            <a:r>
              <a:rPr lang="en-ID" sz="3600" b="1" dirty="0" err="1">
                <a:solidFill>
                  <a:schemeClr val="accent4">
                    <a:lumMod val="75000"/>
                  </a:schemeClr>
                </a:solidFill>
              </a:rPr>
              <a:t>Sistem</a:t>
            </a:r>
            <a:r>
              <a:rPr lang="en-ID" sz="3600" b="1" dirty="0">
                <a:solidFill>
                  <a:schemeClr val="accent4">
                    <a:lumMod val="75000"/>
                  </a:schemeClr>
                </a:solidFill>
              </a:rPr>
              <a:t> Hukum </a:t>
            </a:r>
            <a:r>
              <a:rPr lang="en-ID" sz="3600" b="1" dirty="0" err="1">
                <a:solidFill>
                  <a:schemeClr val="accent4">
                    <a:lumMod val="75000"/>
                  </a:schemeClr>
                </a:solidFill>
              </a:rPr>
              <a:t>Eropa</a:t>
            </a:r>
            <a:r>
              <a:rPr lang="en-ID" sz="3600" b="1" dirty="0">
                <a:solidFill>
                  <a:schemeClr val="accent4">
                    <a:lumMod val="75000"/>
                  </a:schemeClr>
                </a:solidFill>
              </a:rPr>
              <a:t> </a:t>
            </a:r>
            <a:r>
              <a:rPr lang="en-ID" sz="3600" b="1" dirty="0" err="1">
                <a:solidFill>
                  <a:schemeClr val="accent4">
                    <a:lumMod val="75000"/>
                  </a:schemeClr>
                </a:solidFill>
              </a:rPr>
              <a:t>Kontinental</a:t>
            </a:r>
            <a:r>
              <a:rPr lang="en-ID" sz="3600" b="1" dirty="0">
                <a:solidFill>
                  <a:schemeClr val="accent4">
                    <a:lumMod val="75000"/>
                  </a:schemeClr>
                </a:solidFill>
              </a:rPr>
              <a:t> (</a:t>
            </a:r>
            <a:r>
              <a:rPr lang="en-ID" sz="3600" b="1" i="1" dirty="0">
                <a:solidFill>
                  <a:schemeClr val="accent4">
                    <a:lumMod val="75000"/>
                  </a:schemeClr>
                </a:solidFill>
              </a:rPr>
              <a:t>Civil Law</a:t>
            </a:r>
            <a:r>
              <a:rPr lang="en-ID" sz="3600" b="1" dirty="0">
                <a:solidFill>
                  <a:schemeClr val="accent4">
                    <a:lumMod val="75000"/>
                  </a:schemeClr>
                </a:solidFill>
              </a:rPr>
              <a:t>)</a:t>
            </a:r>
          </a:p>
          <a:p>
            <a:pPr algn="just">
              <a:buNone/>
            </a:pPr>
            <a:endParaRPr lang="en-ID" sz="2400" b="1" dirty="0">
              <a:solidFill>
                <a:schemeClr val="bg1"/>
              </a:solidFill>
            </a:endParaRPr>
          </a:p>
          <a:p>
            <a:pPr algn="just">
              <a:buNone/>
            </a:pPr>
            <a:r>
              <a:rPr lang="en-ID" sz="2400" b="1" dirty="0" err="1">
                <a:solidFill>
                  <a:schemeClr val="bg1"/>
                </a:solidFill>
              </a:rPr>
              <a:t>Fondasi</a:t>
            </a:r>
            <a:r>
              <a:rPr lang="en-ID" sz="2400" b="1" dirty="0">
                <a:solidFill>
                  <a:schemeClr val="bg1"/>
                </a:solidFill>
              </a:rPr>
              <a:t> Utama Hukum </a:t>
            </a:r>
            <a:r>
              <a:rPr lang="en-ID" sz="2400" b="1" dirty="0" err="1">
                <a:solidFill>
                  <a:schemeClr val="bg1"/>
                </a:solidFill>
              </a:rPr>
              <a:t>Positif</a:t>
            </a:r>
            <a:r>
              <a:rPr lang="en-ID" sz="2400" b="1" dirty="0">
                <a:solidFill>
                  <a:schemeClr val="bg1"/>
                </a:solidFill>
              </a:rPr>
              <a:t> Nasional</a:t>
            </a:r>
            <a:endParaRPr lang="en-ID" sz="2400" dirty="0">
              <a:solidFill>
                <a:schemeClr val="bg1"/>
              </a:solidFill>
            </a:endParaRPr>
          </a:p>
          <a:p>
            <a:pPr marL="342900" indent="-342900" algn="just">
              <a:buFont typeface="Wingdings" panose="05000000000000000000" pitchFamily="2" charset="2"/>
              <a:buChar char="Ø"/>
            </a:pPr>
            <a:r>
              <a:rPr lang="en-ID" sz="2400" b="1" dirty="0">
                <a:solidFill>
                  <a:schemeClr val="bg1"/>
                </a:solidFill>
              </a:rPr>
              <a:t>Asal-</a:t>
            </a:r>
            <a:r>
              <a:rPr lang="en-ID" sz="2400" b="1" dirty="0" err="1">
                <a:solidFill>
                  <a:schemeClr val="bg1"/>
                </a:solidFill>
              </a:rPr>
              <a:t>Usul</a:t>
            </a:r>
            <a:r>
              <a:rPr lang="en-ID" sz="2400" b="1" dirty="0">
                <a:solidFill>
                  <a:schemeClr val="bg1"/>
                </a:solidFill>
              </a:rPr>
              <a:t>:</a:t>
            </a:r>
            <a:r>
              <a:rPr lang="en-ID" sz="2400" dirty="0">
                <a:solidFill>
                  <a:schemeClr val="bg1"/>
                </a:solidFill>
              </a:rPr>
              <a:t> </a:t>
            </a:r>
            <a:r>
              <a:rPr lang="en-ID" sz="2400" dirty="0" err="1">
                <a:solidFill>
                  <a:schemeClr val="bg1"/>
                </a:solidFill>
              </a:rPr>
              <a:t>Warisan</a:t>
            </a:r>
            <a:r>
              <a:rPr lang="en-ID" sz="2400" dirty="0">
                <a:solidFill>
                  <a:schemeClr val="bg1"/>
                </a:solidFill>
              </a:rPr>
              <a:t> </a:t>
            </a:r>
            <a:r>
              <a:rPr lang="en-ID" sz="2400" dirty="0" err="1">
                <a:solidFill>
                  <a:schemeClr val="bg1"/>
                </a:solidFill>
              </a:rPr>
              <a:t>kolonial</a:t>
            </a:r>
            <a:r>
              <a:rPr lang="en-ID" sz="2400" dirty="0">
                <a:solidFill>
                  <a:schemeClr val="bg1"/>
                </a:solidFill>
              </a:rPr>
              <a:t> Belanda (</a:t>
            </a:r>
            <a:r>
              <a:rPr lang="en-ID" sz="2400" i="1" dirty="0" err="1">
                <a:solidFill>
                  <a:schemeClr val="bg1"/>
                </a:solidFill>
              </a:rPr>
              <a:t>Concordantie</a:t>
            </a:r>
            <a:r>
              <a:rPr lang="en-ID" sz="2400" i="1" dirty="0">
                <a:solidFill>
                  <a:schemeClr val="bg1"/>
                </a:solidFill>
              </a:rPr>
              <a:t> </a:t>
            </a:r>
            <a:r>
              <a:rPr lang="en-ID" sz="2400" i="1" dirty="0" err="1">
                <a:solidFill>
                  <a:schemeClr val="bg1"/>
                </a:solidFill>
              </a:rPr>
              <a:t>Beginsel</a:t>
            </a:r>
            <a:r>
              <a:rPr lang="en-ID" sz="2400" dirty="0">
                <a:solidFill>
                  <a:schemeClr val="bg1"/>
                </a:solidFill>
              </a:rPr>
              <a:t> / Asas Konkordansi).</a:t>
            </a:r>
          </a:p>
          <a:p>
            <a:pPr marL="342900" indent="-342900" algn="just">
              <a:buFont typeface="Wingdings" panose="05000000000000000000" pitchFamily="2" charset="2"/>
              <a:buChar char="Ø"/>
            </a:pPr>
            <a:r>
              <a:rPr lang="en-ID" sz="2400" b="1" dirty="0">
                <a:solidFill>
                  <a:schemeClr val="bg1"/>
                </a:solidFill>
              </a:rPr>
              <a:t>Ciri Utama:</a:t>
            </a:r>
            <a:endParaRPr lang="en-ID" sz="2400" dirty="0">
              <a:solidFill>
                <a:schemeClr val="bg1"/>
              </a:solidFill>
            </a:endParaRPr>
          </a:p>
          <a:p>
            <a:pPr marL="914400" lvl="1" indent="-457200" algn="just">
              <a:buFont typeface="+mj-lt"/>
              <a:buAutoNum type="arabicPeriod"/>
            </a:pPr>
            <a:r>
              <a:rPr lang="en-ID" sz="2400" dirty="0" err="1">
                <a:solidFill>
                  <a:schemeClr val="bg1"/>
                </a:solidFill>
              </a:rPr>
              <a:t>Menganut</a:t>
            </a:r>
            <a:r>
              <a:rPr lang="en-ID" sz="2400" dirty="0">
                <a:solidFill>
                  <a:schemeClr val="bg1"/>
                </a:solidFill>
              </a:rPr>
              <a:t> </a:t>
            </a:r>
            <a:r>
              <a:rPr lang="en-ID" sz="2400" dirty="0" err="1">
                <a:solidFill>
                  <a:schemeClr val="bg1"/>
                </a:solidFill>
              </a:rPr>
              <a:t>kepastian</a:t>
            </a:r>
            <a:r>
              <a:rPr lang="en-ID" sz="2400" dirty="0">
                <a:solidFill>
                  <a:schemeClr val="bg1"/>
                </a:solidFill>
              </a:rPr>
              <a:t> hukum </a:t>
            </a:r>
            <a:r>
              <a:rPr lang="en-ID" sz="2400" dirty="0" err="1">
                <a:solidFill>
                  <a:schemeClr val="bg1"/>
                </a:solidFill>
              </a:rPr>
              <a:t>melalui</a:t>
            </a:r>
            <a:r>
              <a:rPr lang="en-ID" sz="2400" dirty="0">
                <a:solidFill>
                  <a:schemeClr val="bg1"/>
                </a:solidFill>
              </a:rPr>
              <a:t> </a:t>
            </a:r>
            <a:r>
              <a:rPr lang="en-ID" sz="2400" dirty="0" err="1">
                <a:solidFill>
                  <a:schemeClr val="bg1"/>
                </a:solidFill>
              </a:rPr>
              <a:t>kodifikasi</a:t>
            </a:r>
            <a:r>
              <a:rPr lang="en-ID" sz="2400" dirty="0">
                <a:solidFill>
                  <a:schemeClr val="bg1"/>
                </a:solidFill>
              </a:rPr>
              <a:t> (hukum </a:t>
            </a:r>
            <a:r>
              <a:rPr lang="en-ID" sz="2400" dirty="0" err="1">
                <a:solidFill>
                  <a:schemeClr val="bg1"/>
                </a:solidFill>
              </a:rPr>
              <a:t>tertulis</a:t>
            </a:r>
            <a:r>
              <a:rPr lang="en-ID" sz="2400" dirty="0">
                <a:solidFill>
                  <a:schemeClr val="bg1"/>
                </a:solidFill>
              </a:rPr>
              <a:t>).</a:t>
            </a:r>
          </a:p>
          <a:p>
            <a:pPr marL="914400" lvl="1" indent="-457200" algn="just">
              <a:buFont typeface="+mj-lt"/>
              <a:buAutoNum type="arabicPeriod"/>
            </a:pPr>
            <a:r>
              <a:rPr lang="en-ID" sz="2400" dirty="0">
                <a:solidFill>
                  <a:schemeClr val="bg1"/>
                </a:solidFill>
              </a:rPr>
              <a:t>Hakim </a:t>
            </a:r>
            <a:r>
              <a:rPr lang="en-ID" sz="2400" dirty="0" err="1">
                <a:solidFill>
                  <a:schemeClr val="bg1"/>
                </a:solidFill>
              </a:rPr>
              <a:t>bersifat</a:t>
            </a:r>
            <a:r>
              <a:rPr lang="en-ID" sz="2400" dirty="0">
                <a:solidFill>
                  <a:schemeClr val="bg1"/>
                </a:solidFill>
              </a:rPr>
              <a:t> </a:t>
            </a:r>
            <a:r>
              <a:rPr lang="en-ID" sz="2400" dirty="0" err="1">
                <a:solidFill>
                  <a:schemeClr val="bg1"/>
                </a:solidFill>
              </a:rPr>
              <a:t>corong</a:t>
            </a:r>
            <a:r>
              <a:rPr lang="en-ID" sz="2400" dirty="0">
                <a:solidFill>
                  <a:schemeClr val="bg1"/>
                </a:solidFill>
              </a:rPr>
              <a:t> </a:t>
            </a:r>
            <a:r>
              <a:rPr lang="en-ID" sz="2400" dirty="0" err="1">
                <a:solidFill>
                  <a:schemeClr val="bg1"/>
                </a:solidFill>
              </a:rPr>
              <a:t>undang-undang</a:t>
            </a:r>
            <a:r>
              <a:rPr lang="en-ID" sz="2400" dirty="0">
                <a:solidFill>
                  <a:schemeClr val="bg1"/>
                </a:solidFill>
              </a:rPr>
              <a:t> (</a:t>
            </a:r>
            <a:r>
              <a:rPr lang="en-ID" sz="2400" i="1" dirty="0">
                <a:solidFill>
                  <a:schemeClr val="bg1"/>
                </a:solidFill>
              </a:rPr>
              <a:t>la bouche de la </a:t>
            </a:r>
            <a:r>
              <a:rPr lang="en-ID" sz="2400" i="1" dirty="0" err="1">
                <a:solidFill>
                  <a:schemeClr val="bg1"/>
                </a:solidFill>
              </a:rPr>
              <a:t>loi</a:t>
            </a:r>
            <a:r>
              <a:rPr lang="en-ID" sz="2400" dirty="0">
                <a:solidFill>
                  <a:schemeClr val="bg1"/>
                </a:solidFill>
              </a:rPr>
              <a:t>) dan </a:t>
            </a:r>
            <a:r>
              <a:rPr lang="en-ID" sz="2400" dirty="0" err="1">
                <a:solidFill>
                  <a:schemeClr val="bg1"/>
                </a:solidFill>
              </a:rPr>
              <a:t>terikat</a:t>
            </a:r>
            <a:r>
              <a:rPr lang="en-ID" sz="2400" dirty="0">
                <a:solidFill>
                  <a:schemeClr val="bg1"/>
                </a:solidFill>
              </a:rPr>
              <a:t> pada </a:t>
            </a:r>
            <a:r>
              <a:rPr lang="en-ID" sz="2400" dirty="0" err="1">
                <a:solidFill>
                  <a:schemeClr val="bg1"/>
                </a:solidFill>
              </a:rPr>
              <a:t>peraturan</a:t>
            </a:r>
            <a:r>
              <a:rPr lang="en-ID" sz="2400" dirty="0">
                <a:solidFill>
                  <a:schemeClr val="bg1"/>
                </a:solidFill>
              </a:rPr>
              <a:t> </a:t>
            </a:r>
            <a:r>
              <a:rPr lang="en-ID" sz="2400" dirty="0" err="1">
                <a:solidFill>
                  <a:schemeClr val="bg1"/>
                </a:solidFill>
              </a:rPr>
              <a:t>perundang-undangan</a:t>
            </a:r>
            <a:r>
              <a:rPr lang="en-ID" sz="2400" dirty="0">
                <a:solidFill>
                  <a:schemeClr val="bg1"/>
                </a:solidFill>
              </a:rPr>
              <a:t>, </a:t>
            </a:r>
            <a:r>
              <a:rPr lang="en-ID" sz="2400" dirty="0" err="1">
                <a:solidFill>
                  <a:schemeClr val="bg1"/>
                </a:solidFill>
              </a:rPr>
              <a:t>bukan</a:t>
            </a:r>
            <a:r>
              <a:rPr lang="en-ID" sz="2400" dirty="0">
                <a:solidFill>
                  <a:schemeClr val="bg1"/>
                </a:solidFill>
              </a:rPr>
              <a:t> pada </a:t>
            </a:r>
            <a:r>
              <a:rPr lang="en-ID" sz="2400" dirty="0" err="1">
                <a:solidFill>
                  <a:schemeClr val="bg1"/>
                </a:solidFill>
              </a:rPr>
              <a:t>preseden</a:t>
            </a:r>
            <a:r>
              <a:rPr lang="en-ID" sz="2400" dirty="0">
                <a:solidFill>
                  <a:schemeClr val="bg1"/>
                </a:solidFill>
              </a:rPr>
              <a:t> (</a:t>
            </a:r>
            <a:r>
              <a:rPr lang="en-ID" sz="2400" dirty="0" err="1">
                <a:solidFill>
                  <a:schemeClr val="bg1"/>
                </a:solidFill>
              </a:rPr>
              <a:t>putusan</a:t>
            </a:r>
            <a:r>
              <a:rPr lang="en-ID" sz="2400" dirty="0">
                <a:solidFill>
                  <a:schemeClr val="bg1"/>
                </a:solidFill>
              </a:rPr>
              <a:t> </a:t>
            </a:r>
            <a:r>
              <a:rPr lang="en-ID" sz="2400" dirty="0" err="1">
                <a:solidFill>
                  <a:schemeClr val="bg1"/>
                </a:solidFill>
              </a:rPr>
              <a:t>terdahulu</a:t>
            </a:r>
            <a:r>
              <a:rPr lang="en-ID" sz="2400" dirty="0">
                <a:solidFill>
                  <a:schemeClr val="bg1"/>
                </a:solidFill>
              </a:rPr>
              <a:t>).</a:t>
            </a:r>
          </a:p>
          <a:p>
            <a:pPr lvl="1" algn="just"/>
            <a:endParaRPr lang="en-ID" sz="2400" dirty="0">
              <a:solidFill>
                <a:schemeClr val="bg1"/>
              </a:solidFill>
            </a:endParaRPr>
          </a:p>
          <a:p>
            <a:pPr marL="342900" indent="-342900" algn="just">
              <a:buFont typeface="Wingdings" panose="05000000000000000000" pitchFamily="2" charset="2"/>
              <a:buChar char="Ø"/>
            </a:pPr>
            <a:r>
              <a:rPr lang="en-ID" sz="2400" b="1" dirty="0" err="1">
                <a:solidFill>
                  <a:schemeClr val="bg1"/>
                </a:solidFill>
              </a:rPr>
              <a:t>Relevansi</a:t>
            </a:r>
            <a:r>
              <a:rPr lang="en-ID" sz="2400" b="1" dirty="0">
                <a:solidFill>
                  <a:schemeClr val="bg1"/>
                </a:solidFill>
              </a:rPr>
              <a:t> </a:t>
            </a:r>
            <a:r>
              <a:rPr lang="en-ID" sz="2400" b="1" dirty="0" err="1">
                <a:solidFill>
                  <a:schemeClr val="bg1"/>
                </a:solidFill>
              </a:rPr>
              <a:t>dalam</a:t>
            </a:r>
            <a:r>
              <a:rPr lang="en-ID" sz="2400" b="1" dirty="0">
                <a:solidFill>
                  <a:schemeClr val="bg1"/>
                </a:solidFill>
              </a:rPr>
              <a:t> Hukum </a:t>
            </a:r>
            <a:r>
              <a:rPr lang="en-ID" sz="2400" b="1" dirty="0" err="1">
                <a:solidFill>
                  <a:schemeClr val="bg1"/>
                </a:solidFill>
              </a:rPr>
              <a:t>Pidana</a:t>
            </a:r>
            <a:r>
              <a:rPr lang="en-ID" sz="2400" b="1" dirty="0">
                <a:solidFill>
                  <a:schemeClr val="bg1"/>
                </a:solidFill>
              </a:rPr>
              <a:t>:</a:t>
            </a:r>
            <a:r>
              <a:rPr lang="en-ID" sz="2400" dirty="0">
                <a:solidFill>
                  <a:schemeClr val="bg1"/>
                </a:solidFill>
              </a:rPr>
              <a:t> </a:t>
            </a:r>
            <a:r>
              <a:rPr lang="en-ID" sz="2400" dirty="0" err="1">
                <a:solidFill>
                  <a:schemeClr val="bg1"/>
                </a:solidFill>
              </a:rPr>
              <a:t>Menjadi</a:t>
            </a:r>
            <a:r>
              <a:rPr lang="en-ID" sz="2400" dirty="0">
                <a:solidFill>
                  <a:schemeClr val="bg1"/>
                </a:solidFill>
              </a:rPr>
              <a:t> </a:t>
            </a:r>
            <a:r>
              <a:rPr lang="en-ID" sz="2400" dirty="0" err="1">
                <a:solidFill>
                  <a:schemeClr val="bg1"/>
                </a:solidFill>
              </a:rPr>
              <a:t>sistem</a:t>
            </a:r>
            <a:r>
              <a:rPr lang="en-ID" sz="2400" dirty="0">
                <a:solidFill>
                  <a:schemeClr val="bg1"/>
                </a:solidFill>
              </a:rPr>
              <a:t> </a:t>
            </a:r>
            <a:r>
              <a:rPr lang="en-ID" sz="2400" dirty="0" err="1">
                <a:solidFill>
                  <a:schemeClr val="bg1"/>
                </a:solidFill>
              </a:rPr>
              <a:t>utama</a:t>
            </a:r>
            <a:r>
              <a:rPr lang="en-ID" sz="2400" dirty="0">
                <a:solidFill>
                  <a:schemeClr val="bg1"/>
                </a:solidFill>
              </a:rPr>
              <a:t> dan </a:t>
            </a:r>
            <a:r>
              <a:rPr lang="en-ID" sz="2400" dirty="0" err="1">
                <a:solidFill>
                  <a:schemeClr val="bg1"/>
                </a:solidFill>
              </a:rPr>
              <a:t>tulang</a:t>
            </a:r>
            <a:r>
              <a:rPr lang="en-ID" sz="2400" dirty="0">
                <a:solidFill>
                  <a:schemeClr val="bg1"/>
                </a:solidFill>
              </a:rPr>
              <a:t> </a:t>
            </a:r>
            <a:r>
              <a:rPr lang="en-ID" sz="2400" dirty="0" err="1">
                <a:solidFill>
                  <a:schemeClr val="bg1"/>
                </a:solidFill>
              </a:rPr>
              <a:t>punggung</a:t>
            </a:r>
            <a:r>
              <a:rPr lang="en-ID" sz="2400" dirty="0">
                <a:solidFill>
                  <a:schemeClr val="bg1"/>
                </a:solidFill>
              </a:rPr>
              <a:t> </a:t>
            </a:r>
            <a:r>
              <a:rPr lang="en-ID" sz="2400" dirty="0" err="1">
                <a:solidFill>
                  <a:schemeClr val="bg1"/>
                </a:solidFill>
              </a:rPr>
              <a:t>peradilan</a:t>
            </a:r>
            <a:r>
              <a:rPr lang="en-ID" sz="2400" dirty="0">
                <a:solidFill>
                  <a:schemeClr val="bg1"/>
                </a:solidFill>
              </a:rPr>
              <a:t> </a:t>
            </a:r>
            <a:r>
              <a:rPr lang="en-ID" sz="2400" dirty="0" err="1">
                <a:solidFill>
                  <a:schemeClr val="bg1"/>
                </a:solidFill>
              </a:rPr>
              <a:t>pidana</a:t>
            </a:r>
            <a:r>
              <a:rPr lang="en-ID" sz="2400" dirty="0">
                <a:solidFill>
                  <a:schemeClr val="bg1"/>
                </a:solidFill>
              </a:rPr>
              <a:t> </a:t>
            </a:r>
            <a:r>
              <a:rPr lang="en-ID" sz="2400" dirty="0" err="1">
                <a:solidFill>
                  <a:schemeClr val="bg1"/>
                </a:solidFill>
              </a:rPr>
              <a:t>nasional</a:t>
            </a:r>
            <a:r>
              <a:rPr lang="en-ID" sz="2400" dirty="0">
                <a:solidFill>
                  <a:schemeClr val="bg1"/>
                </a:solidFill>
              </a:rPr>
              <a:t> yang </a:t>
            </a:r>
            <a:r>
              <a:rPr lang="en-ID" sz="2400" dirty="0" err="1">
                <a:solidFill>
                  <a:schemeClr val="bg1"/>
                </a:solidFill>
              </a:rPr>
              <a:t>termanifestasi</a:t>
            </a:r>
            <a:r>
              <a:rPr lang="en-ID" sz="2400" dirty="0">
                <a:solidFill>
                  <a:schemeClr val="bg1"/>
                </a:solidFill>
              </a:rPr>
              <a:t> </a:t>
            </a:r>
            <a:r>
              <a:rPr lang="en-ID" sz="2400" dirty="0" err="1">
                <a:solidFill>
                  <a:schemeClr val="bg1"/>
                </a:solidFill>
              </a:rPr>
              <a:t>dalam</a:t>
            </a:r>
            <a:r>
              <a:rPr lang="en-ID" sz="2400" dirty="0">
                <a:solidFill>
                  <a:schemeClr val="bg1"/>
                </a:solidFill>
              </a:rPr>
              <a:t> </a:t>
            </a:r>
            <a:r>
              <a:rPr lang="en-ID" sz="2400" dirty="0" err="1">
                <a:solidFill>
                  <a:schemeClr val="bg1"/>
                </a:solidFill>
              </a:rPr>
              <a:t>wujud</a:t>
            </a:r>
            <a:r>
              <a:rPr lang="en-ID" sz="2400" dirty="0">
                <a:solidFill>
                  <a:schemeClr val="bg1"/>
                </a:solidFill>
              </a:rPr>
              <a:t> </a:t>
            </a:r>
            <a:r>
              <a:rPr lang="en-ID" sz="2400" b="1" dirty="0">
                <a:solidFill>
                  <a:schemeClr val="bg1"/>
                </a:solidFill>
              </a:rPr>
              <a:t>KUHP</a:t>
            </a:r>
            <a:r>
              <a:rPr lang="en-ID" sz="2400" dirty="0">
                <a:solidFill>
                  <a:schemeClr val="bg1"/>
                </a:solidFill>
              </a:rPr>
              <a:t> (Hukum </a:t>
            </a:r>
            <a:r>
              <a:rPr lang="en-ID" sz="2400" dirty="0" err="1">
                <a:solidFill>
                  <a:schemeClr val="bg1"/>
                </a:solidFill>
              </a:rPr>
              <a:t>Pidateriil</a:t>
            </a:r>
            <a:r>
              <a:rPr lang="en-ID" sz="2400" dirty="0">
                <a:solidFill>
                  <a:schemeClr val="bg1"/>
                </a:solidFill>
              </a:rPr>
              <a:t>) dan </a:t>
            </a:r>
            <a:r>
              <a:rPr lang="en-ID" sz="2400" b="1" dirty="0">
                <a:solidFill>
                  <a:schemeClr val="bg1"/>
                </a:solidFill>
              </a:rPr>
              <a:t>KUHAP</a:t>
            </a:r>
            <a:r>
              <a:rPr lang="en-ID" sz="2400" dirty="0">
                <a:solidFill>
                  <a:schemeClr val="bg1"/>
                </a:solidFill>
              </a:rPr>
              <a:t> (Hukum Acara </a:t>
            </a:r>
            <a:r>
              <a:rPr lang="en-ID" sz="2400" dirty="0" err="1">
                <a:solidFill>
                  <a:schemeClr val="bg1"/>
                </a:solidFill>
              </a:rPr>
              <a:t>Formil</a:t>
            </a:r>
            <a:r>
              <a:rPr lang="en-ID" sz="2400" dirty="0">
                <a:solidFill>
                  <a:schemeClr val="bg1"/>
                </a:solidFill>
              </a:rPr>
              <a:t>).</a:t>
            </a:r>
          </a:p>
        </p:txBody>
      </p:sp>
    </p:spTree>
    <p:extLst>
      <p:ext uri="{BB962C8B-B14F-4D97-AF65-F5344CB8AC3E}">
        <p14:creationId xmlns:p14="http://schemas.microsoft.com/office/powerpoint/2010/main" val="11599384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0C268-30D9-B3EB-45AB-06CB8BAF1D40}"/>
            </a:ext>
          </a:extLst>
        </p:cNvPr>
        <p:cNvGrpSpPr/>
        <p:nvPr/>
      </p:nvGrpSpPr>
      <p:grpSpPr>
        <a:xfrm>
          <a:off x="0" y="0"/>
          <a:ext cx="0" cy="0"/>
          <a:chOff x="0" y="0"/>
          <a:chExt cx="0" cy="0"/>
        </a:xfrm>
      </p:grpSpPr>
      <p:pic>
        <p:nvPicPr>
          <p:cNvPr id="2" name="Picture 1" descr="image.png">
            <a:extLst>
              <a:ext uri="{FF2B5EF4-FFF2-40B4-BE49-F238E27FC236}">
                <a16:creationId xmlns:a16="http://schemas.microsoft.com/office/drawing/2014/main" id="{5E91FA24-579D-686A-B82D-EDE892019D7D}"/>
              </a:ext>
            </a:extLst>
          </p:cNvPr>
          <p:cNvPicPr>
            <a:picLocks noChangeAspect="1"/>
          </p:cNvPicPr>
          <p:nvPr/>
        </p:nvPicPr>
        <p:blipFill>
          <a:blip r:embed="rId2"/>
          <a:stretch>
            <a:fillRect/>
          </a:stretch>
        </p:blipFill>
        <p:spPr>
          <a:xfrm>
            <a:off x="0" y="-85060"/>
            <a:ext cx="12192000" cy="6858000"/>
          </a:xfrm>
          <a:prstGeom prst="rect">
            <a:avLst/>
          </a:prstGeom>
        </p:spPr>
      </p:pic>
      <p:sp>
        <p:nvSpPr>
          <p:cNvPr id="8" name="TextBox 7">
            <a:extLst>
              <a:ext uri="{FF2B5EF4-FFF2-40B4-BE49-F238E27FC236}">
                <a16:creationId xmlns:a16="http://schemas.microsoft.com/office/drawing/2014/main" id="{473F9391-95C7-B808-A774-2DD75D00A5A6}"/>
              </a:ext>
            </a:extLst>
          </p:cNvPr>
          <p:cNvSpPr txBox="1"/>
          <p:nvPr/>
        </p:nvSpPr>
        <p:spPr>
          <a:xfrm>
            <a:off x="542261" y="66119"/>
            <a:ext cx="11015329" cy="6555641"/>
          </a:xfrm>
          <a:prstGeom prst="rect">
            <a:avLst/>
          </a:prstGeom>
          <a:noFill/>
        </p:spPr>
        <p:txBody>
          <a:bodyPr wrap="square">
            <a:spAutoFit/>
          </a:bodyPr>
          <a:lstStyle/>
          <a:p>
            <a:pPr>
              <a:buNone/>
            </a:pPr>
            <a:r>
              <a:rPr lang="en-ID" sz="3600" b="1" dirty="0" err="1">
                <a:solidFill>
                  <a:schemeClr val="accent4">
                    <a:lumMod val="75000"/>
                  </a:schemeClr>
                </a:solidFill>
              </a:rPr>
              <a:t>Sistem</a:t>
            </a:r>
            <a:r>
              <a:rPr lang="en-ID" sz="3600" b="1" dirty="0">
                <a:solidFill>
                  <a:schemeClr val="accent4">
                    <a:lumMod val="75000"/>
                  </a:schemeClr>
                </a:solidFill>
              </a:rPr>
              <a:t> Hukum Adat</a:t>
            </a:r>
          </a:p>
          <a:p>
            <a:pPr>
              <a:buNone/>
            </a:pPr>
            <a:endParaRPr lang="en-ID" sz="2400" b="1" dirty="0">
              <a:solidFill>
                <a:schemeClr val="bg1"/>
              </a:solidFill>
            </a:endParaRPr>
          </a:p>
          <a:p>
            <a:pPr>
              <a:buNone/>
            </a:pPr>
            <a:r>
              <a:rPr lang="en-ID" sz="2400" b="1" dirty="0">
                <a:solidFill>
                  <a:schemeClr val="bg1"/>
                </a:solidFill>
              </a:rPr>
              <a:t>Hukum yang Hidup di Masyarakat (</a:t>
            </a:r>
            <a:r>
              <a:rPr lang="en-ID" sz="2400" b="1" i="1" dirty="0">
                <a:solidFill>
                  <a:schemeClr val="bg1"/>
                </a:solidFill>
              </a:rPr>
              <a:t>Living Law</a:t>
            </a:r>
            <a:r>
              <a:rPr lang="en-ID" sz="2400" b="1" dirty="0">
                <a:solidFill>
                  <a:schemeClr val="bg1"/>
                </a:solidFill>
              </a:rPr>
              <a:t>)</a:t>
            </a:r>
            <a:endParaRPr lang="en-ID" sz="2400" dirty="0">
              <a:solidFill>
                <a:schemeClr val="bg1"/>
              </a:solidFill>
            </a:endParaRPr>
          </a:p>
          <a:p>
            <a:pPr marL="342900" indent="-342900">
              <a:buFont typeface="Wingdings" panose="05000000000000000000" pitchFamily="2" charset="2"/>
              <a:buChar char="Ø"/>
            </a:pPr>
            <a:r>
              <a:rPr lang="en-ID" sz="2400" b="1" dirty="0">
                <a:solidFill>
                  <a:schemeClr val="bg1"/>
                </a:solidFill>
              </a:rPr>
              <a:t>Asal-</a:t>
            </a:r>
            <a:r>
              <a:rPr lang="en-ID" sz="2400" b="1" dirty="0" err="1">
                <a:solidFill>
                  <a:schemeClr val="bg1"/>
                </a:solidFill>
              </a:rPr>
              <a:t>Usul</a:t>
            </a:r>
            <a:r>
              <a:rPr lang="en-ID" sz="2400" b="1" dirty="0">
                <a:solidFill>
                  <a:schemeClr val="bg1"/>
                </a:solidFill>
              </a:rPr>
              <a:t>:</a:t>
            </a:r>
            <a:r>
              <a:rPr lang="en-ID" sz="2400" dirty="0">
                <a:solidFill>
                  <a:schemeClr val="bg1"/>
                </a:solidFill>
              </a:rPr>
              <a:t> </a:t>
            </a:r>
            <a:r>
              <a:rPr lang="en-ID" sz="2400" dirty="0" err="1">
                <a:solidFill>
                  <a:schemeClr val="bg1"/>
                </a:solidFill>
              </a:rPr>
              <a:t>Berakar</a:t>
            </a:r>
            <a:r>
              <a:rPr lang="en-ID" sz="2400" dirty="0">
                <a:solidFill>
                  <a:schemeClr val="bg1"/>
                </a:solidFill>
              </a:rPr>
              <a:t> </a:t>
            </a:r>
            <a:r>
              <a:rPr lang="en-ID" sz="2400" dirty="0" err="1">
                <a:solidFill>
                  <a:schemeClr val="bg1"/>
                </a:solidFill>
              </a:rPr>
              <a:t>dari</a:t>
            </a:r>
            <a:r>
              <a:rPr lang="en-ID" sz="2400" dirty="0">
                <a:solidFill>
                  <a:schemeClr val="bg1"/>
                </a:solidFill>
              </a:rPr>
              <a:t> </a:t>
            </a:r>
            <a:r>
              <a:rPr lang="en-ID" sz="2400" dirty="0" err="1">
                <a:solidFill>
                  <a:schemeClr val="bg1"/>
                </a:solidFill>
              </a:rPr>
              <a:t>kebiasaan</a:t>
            </a:r>
            <a:r>
              <a:rPr lang="en-ID" sz="2400" dirty="0">
                <a:solidFill>
                  <a:schemeClr val="bg1"/>
                </a:solidFill>
              </a:rPr>
              <a:t>, </a:t>
            </a:r>
            <a:r>
              <a:rPr lang="en-ID" sz="2400" dirty="0" err="1">
                <a:solidFill>
                  <a:schemeClr val="bg1"/>
                </a:solidFill>
              </a:rPr>
              <a:t>tradisi</a:t>
            </a:r>
            <a:r>
              <a:rPr lang="en-ID" sz="2400" dirty="0">
                <a:solidFill>
                  <a:schemeClr val="bg1"/>
                </a:solidFill>
              </a:rPr>
              <a:t>, dan </a:t>
            </a:r>
            <a:r>
              <a:rPr lang="en-ID" sz="2400" dirty="0" err="1">
                <a:solidFill>
                  <a:schemeClr val="bg1"/>
                </a:solidFill>
              </a:rPr>
              <a:t>kebudayaan</a:t>
            </a:r>
            <a:r>
              <a:rPr lang="en-ID" sz="2400" dirty="0">
                <a:solidFill>
                  <a:schemeClr val="bg1"/>
                </a:solidFill>
              </a:rPr>
              <a:t> </a:t>
            </a:r>
            <a:r>
              <a:rPr lang="en-ID" sz="2400" dirty="0" err="1">
                <a:solidFill>
                  <a:schemeClr val="bg1"/>
                </a:solidFill>
              </a:rPr>
              <a:t>asli</a:t>
            </a:r>
            <a:r>
              <a:rPr lang="en-ID" sz="2400" dirty="0">
                <a:solidFill>
                  <a:schemeClr val="bg1"/>
                </a:solidFill>
              </a:rPr>
              <a:t> </a:t>
            </a:r>
            <a:r>
              <a:rPr lang="en-ID" sz="2400" dirty="0" err="1">
                <a:solidFill>
                  <a:schemeClr val="bg1"/>
                </a:solidFill>
              </a:rPr>
              <a:t>masyarakat</a:t>
            </a:r>
            <a:r>
              <a:rPr lang="en-ID" sz="2400" dirty="0">
                <a:solidFill>
                  <a:schemeClr val="bg1"/>
                </a:solidFill>
              </a:rPr>
              <a:t> </a:t>
            </a:r>
            <a:r>
              <a:rPr lang="en-ID" sz="2400" dirty="0" err="1">
                <a:solidFill>
                  <a:schemeClr val="bg1"/>
                </a:solidFill>
              </a:rPr>
              <a:t>nusantara</a:t>
            </a:r>
            <a:r>
              <a:rPr lang="en-ID" sz="2400" dirty="0">
                <a:solidFill>
                  <a:schemeClr val="bg1"/>
                </a:solidFill>
              </a:rPr>
              <a:t> yang </a:t>
            </a:r>
            <a:r>
              <a:rPr lang="en-ID" sz="2400" dirty="0" err="1">
                <a:solidFill>
                  <a:schemeClr val="bg1"/>
                </a:solidFill>
              </a:rPr>
              <a:t>turun-temurun</a:t>
            </a:r>
            <a:r>
              <a:rPr lang="en-ID" sz="2400" dirty="0">
                <a:solidFill>
                  <a:schemeClr val="bg1"/>
                </a:solidFill>
              </a:rPr>
              <a:t>.</a:t>
            </a:r>
          </a:p>
          <a:p>
            <a:endParaRPr lang="en-ID" sz="2400" dirty="0">
              <a:solidFill>
                <a:schemeClr val="bg1"/>
              </a:solidFill>
            </a:endParaRPr>
          </a:p>
          <a:p>
            <a:pPr marL="342900" indent="-342900">
              <a:buFont typeface="Wingdings" panose="05000000000000000000" pitchFamily="2" charset="2"/>
              <a:buChar char="Ø"/>
            </a:pPr>
            <a:r>
              <a:rPr lang="en-ID" sz="2400" b="1" dirty="0">
                <a:solidFill>
                  <a:schemeClr val="bg1"/>
                </a:solidFill>
              </a:rPr>
              <a:t>Ciri Utama:</a:t>
            </a:r>
            <a:endParaRPr lang="en-ID" sz="2400" dirty="0">
              <a:solidFill>
                <a:schemeClr val="bg1"/>
              </a:solidFill>
            </a:endParaRPr>
          </a:p>
          <a:p>
            <a:pPr marL="914400" lvl="1" indent="-457200">
              <a:buFont typeface="+mj-lt"/>
              <a:buAutoNum type="arabicPeriod"/>
            </a:pPr>
            <a:r>
              <a:rPr lang="en-ID" sz="2400" dirty="0">
                <a:solidFill>
                  <a:schemeClr val="bg1"/>
                </a:solidFill>
              </a:rPr>
              <a:t>Sebagian </a:t>
            </a:r>
            <a:r>
              <a:rPr lang="en-ID" sz="2400" dirty="0" err="1">
                <a:solidFill>
                  <a:schemeClr val="bg1"/>
                </a:solidFill>
              </a:rPr>
              <a:t>besar</a:t>
            </a:r>
            <a:r>
              <a:rPr lang="en-ID" sz="2400" dirty="0">
                <a:solidFill>
                  <a:schemeClr val="bg1"/>
                </a:solidFill>
              </a:rPr>
              <a:t> </a:t>
            </a:r>
            <a:r>
              <a:rPr lang="en-ID" sz="2400" dirty="0" err="1">
                <a:solidFill>
                  <a:schemeClr val="bg1"/>
                </a:solidFill>
              </a:rPr>
              <a:t>tidak</a:t>
            </a:r>
            <a:r>
              <a:rPr lang="en-ID" sz="2400" dirty="0">
                <a:solidFill>
                  <a:schemeClr val="bg1"/>
                </a:solidFill>
              </a:rPr>
              <a:t> </a:t>
            </a:r>
            <a:r>
              <a:rPr lang="en-ID" sz="2400" dirty="0" err="1">
                <a:solidFill>
                  <a:schemeClr val="bg1"/>
                </a:solidFill>
              </a:rPr>
              <a:t>tertulis</a:t>
            </a:r>
            <a:r>
              <a:rPr lang="en-ID" sz="2400" dirty="0">
                <a:solidFill>
                  <a:schemeClr val="bg1"/>
                </a:solidFill>
              </a:rPr>
              <a:t> (</a:t>
            </a:r>
            <a:r>
              <a:rPr lang="en-ID" sz="2400" i="1" dirty="0">
                <a:solidFill>
                  <a:schemeClr val="bg1"/>
                </a:solidFill>
              </a:rPr>
              <a:t>unwritten law</a:t>
            </a:r>
            <a:r>
              <a:rPr lang="en-ID" sz="2400" dirty="0">
                <a:solidFill>
                  <a:schemeClr val="bg1"/>
                </a:solidFill>
              </a:rPr>
              <a:t>).</a:t>
            </a:r>
          </a:p>
          <a:p>
            <a:pPr marL="914400" lvl="1" indent="-457200">
              <a:buFont typeface="+mj-lt"/>
              <a:buAutoNum type="arabicPeriod"/>
            </a:pPr>
            <a:r>
              <a:rPr lang="en-ID" sz="2400" dirty="0" err="1">
                <a:solidFill>
                  <a:schemeClr val="bg1"/>
                </a:solidFill>
              </a:rPr>
              <a:t>Bersifat</a:t>
            </a:r>
            <a:r>
              <a:rPr lang="en-ID" sz="2400" dirty="0">
                <a:solidFill>
                  <a:schemeClr val="bg1"/>
                </a:solidFill>
              </a:rPr>
              <a:t> </a:t>
            </a:r>
            <a:r>
              <a:rPr lang="en-ID" sz="2400" dirty="0" err="1">
                <a:solidFill>
                  <a:schemeClr val="bg1"/>
                </a:solidFill>
              </a:rPr>
              <a:t>komunal</a:t>
            </a:r>
            <a:r>
              <a:rPr lang="en-ID" sz="2400" dirty="0">
                <a:solidFill>
                  <a:schemeClr val="bg1"/>
                </a:solidFill>
              </a:rPr>
              <a:t>, </a:t>
            </a:r>
            <a:r>
              <a:rPr lang="en-ID" sz="2400" dirty="0" err="1">
                <a:solidFill>
                  <a:schemeClr val="bg1"/>
                </a:solidFill>
              </a:rPr>
              <a:t>magis-religius</a:t>
            </a:r>
            <a:r>
              <a:rPr lang="en-ID" sz="2400" dirty="0">
                <a:solidFill>
                  <a:schemeClr val="bg1"/>
                </a:solidFill>
              </a:rPr>
              <a:t>, dan </a:t>
            </a:r>
            <a:r>
              <a:rPr lang="en-ID" sz="2400" dirty="0" err="1">
                <a:solidFill>
                  <a:schemeClr val="bg1"/>
                </a:solidFill>
              </a:rPr>
              <a:t>mengutamakan</a:t>
            </a:r>
            <a:r>
              <a:rPr lang="en-ID" sz="2400" dirty="0">
                <a:solidFill>
                  <a:schemeClr val="bg1"/>
                </a:solidFill>
              </a:rPr>
              <a:t> </a:t>
            </a:r>
            <a:r>
              <a:rPr lang="en-ID" sz="2400" dirty="0" err="1">
                <a:solidFill>
                  <a:schemeClr val="bg1"/>
                </a:solidFill>
              </a:rPr>
              <a:t>keseimbangan</a:t>
            </a:r>
            <a:r>
              <a:rPr lang="en-ID" sz="2400" dirty="0">
                <a:solidFill>
                  <a:schemeClr val="bg1"/>
                </a:solidFill>
              </a:rPr>
              <a:t>/</a:t>
            </a:r>
            <a:r>
              <a:rPr lang="en-ID" sz="2400" dirty="0" err="1">
                <a:solidFill>
                  <a:schemeClr val="bg1"/>
                </a:solidFill>
              </a:rPr>
              <a:t>harmoni</a:t>
            </a:r>
            <a:r>
              <a:rPr lang="en-ID" sz="2400" dirty="0">
                <a:solidFill>
                  <a:schemeClr val="bg1"/>
                </a:solidFill>
              </a:rPr>
              <a:t> </a:t>
            </a:r>
            <a:r>
              <a:rPr lang="en-ID" sz="2400" dirty="0" err="1">
                <a:solidFill>
                  <a:schemeClr val="bg1"/>
                </a:solidFill>
              </a:rPr>
              <a:t>sosial</a:t>
            </a:r>
            <a:r>
              <a:rPr lang="en-ID" sz="2400" dirty="0">
                <a:solidFill>
                  <a:schemeClr val="bg1"/>
                </a:solidFill>
              </a:rPr>
              <a:t> (</a:t>
            </a:r>
            <a:r>
              <a:rPr lang="en-ID" sz="2400" i="1" dirty="0">
                <a:solidFill>
                  <a:schemeClr val="bg1"/>
                </a:solidFill>
              </a:rPr>
              <a:t>Restorative</a:t>
            </a:r>
            <a:r>
              <a:rPr lang="en-ID" sz="2400" dirty="0">
                <a:solidFill>
                  <a:schemeClr val="bg1"/>
                </a:solidFill>
              </a:rPr>
              <a:t>).</a:t>
            </a:r>
          </a:p>
          <a:p>
            <a:pPr lvl="1"/>
            <a:endParaRPr lang="en-ID" sz="2400" dirty="0">
              <a:solidFill>
                <a:schemeClr val="bg1"/>
              </a:solidFill>
            </a:endParaRPr>
          </a:p>
          <a:p>
            <a:pPr marL="342900" indent="-342900">
              <a:buFont typeface="Wingdings" panose="05000000000000000000" pitchFamily="2" charset="2"/>
              <a:buChar char="Ø"/>
            </a:pPr>
            <a:r>
              <a:rPr lang="en-ID" sz="2400" b="1" dirty="0" err="1">
                <a:solidFill>
                  <a:schemeClr val="bg1"/>
                </a:solidFill>
              </a:rPr>
              <a:t>Relevansi</a:t>
            </a:r>
            <a:r>
              <a:rPr lang="en-ID" sz="2400" b="1" dirty="0">
                <a:solidFill>
                  <a:schemeClr val="bg1"/>
                </a:solidFill>
              </a:rPr>
              <a:t> </a:t>
            </a:r>
            <a:r>
              <a:rPr lang="en-ID" sz="2400" b="1" dirty="0" err="1">
                <a:solidFill>
                  <a:schemeClr val="bg1"/>
                </a:solidFill>
              </a:rPr>
              <a:t>dalam</a:t>
            </a:r>
            <a:r>
              <a:rPr lang="en-ID" sz="2400" b="1" dirty="0">
                <a:solidFill>
                  <a:schemeClr val="bg1"/>
                </a:solidFill>
              </a:rPr>
              <a:t> Hukum </a:t>
            </a:r>
            <a:r>
              <a:rPr lang="en-ID" sz="2400" b="1" dirty="0" err="1">
                <a:solidFill>
                  <a:schemeClr val="bg1"/>
                </a:solidFill>
              </a:rPr>
              <a:t>Pidana</a:t>
            </a:r>
            <a:r>
              <a:rPr lang="en-ID" sz="2400" b="1" dirty="0">
                <a:solidFill>
                  <a:schemeClr val="bg1"/>
                </a:solidFill>
              </a:rPr>
              <a:t>:</a:t>
            </a:r>
            <a:endParaRPr lang="en-ID" sz="2400" dirty="0">
              <a:solidFill>
                <a:schemeClr val="bg1"/>
              </a:solidFill>
            </a:endParaRPr>
          </a:p>
          <a:p>
            <a:pPr marL="914400" lvl="1" indent="-457200">
              <a:buFont typeface="+mj-lt"/>
              <a:buAutoNum type="arabicPeriod"/>
            </a:pPr>
            <a:r>
              <a:rPr lang="en-ID" sz="2400" dirty="0" err="1">
                <a:solidFill>
                  <a:schemeClr val="bg1"/>
                </a:solidFill>
              </a:rPr>
              <a:t>Penyelesaian</a:t>
            </a:r>
            <a:r>
              <a:rPr lang="en-ID" sz="2400" dirty="0">
                <a:solidFill>
                  <a:schemeClr val="bg1"/>
                </a:solidFill>
              </a:rPr>
              <a:t> </a:t>
            </a:r>
            <a:r>
              <a:rPr lang="en-ID" sz="2400" dirty="0" err="1">
                <a:solidFill>
                  <a:schemeClr val="bg1"/>
                </a:solidFill>
              </a:rPr>
              <a:t>perkara</a:t>
            </a:r>
            <a:r>
              <a:rPr lang="en-ID" sz="2400" dirty="0">
                <a:solidFill>
                  <a:schemeClr val="bg1"/>
                </a:solidFill>
              </a:rPr>
              <a:t> di </a:t>
            </a:r>
            <a:r>
              <a:rPr lang="en-ID" sz="2400" dirty="0" err="1">
                <a:solidFill>
                  <a:schemeClr val="bg1"/>
                </a:solidFill>
              </a:rPr>
              <a:t>luar</a:t>
            </a:r>
            <a:r>
              <a:rPr lang="en-ID" sz="2400" dirty="0">
                <a:solidFill>
                  <a:schemeClr val="bg1"/>
                </a:solidFill>
              </a:rPr>
              <a:t> </a:t>
            </a:r>
            <a:r>
              <a:rPr lang="en-ID" sz="2400" dirty="0" err="1">
                <a:solidFill>
                  <a:schemeClr val="bg1"/>
                </a:solidFill>
              </a:rPr>
              <a:t>pengadilan</a:t>
            </a:r>
            <a:r>
              <a:rPr lang="en-ID" sz="2400" dirty="0">
                <a:solidFill>
                  <a:schemeClr val="bg1"/>
                </a:solidFill>
              </a:rPr>
              <a:t> (</a:t>
            </a:r>
            <a:r>
              <a:rPr lang="en-ID" sz="2400" i="1" dirty="0">
                <a:solidFill>
                  <a:schemeClr val="bg1"/>
                </a:solidFill>
              </a:rPr>
              <a:t>Restorative Justice</a:t>
            </a:r>
            <a:r>
              <a:rPr lang="en-ID" sz="2400" dirty="0">
                <a:solidFill>
                  <a:schemeClr val="bg1"/>
                </a:solidFill>
              </a:rPr>
              <a:t>).</a:t>
            </a:r>
          </a:p>
          <a:p>
            <a:pPr marL="914400" lvl="1" indent="-457200">
              <a:buFont typeface="+mj-lt"/>
              <a:buAutoNum type="arabicPeriod"/>
            </a:pPr>
            <a:r>
              <a:rPr lang="en-ID" sz="2400" dirty="0" err="1">
                <a:solidFill>
                  <a:schemeClr val="bg1"/>
                </a:solidFill>
              </a:rPr>
              <a:t>Diakomodasi</a:t>
            </a:r>
            <a:r>
              <a:rPr lang="en-ID" sz="2400" dirty="0">
                <a:solidFill>
                  <a:schemeClr val="bg1"/>
                </a:solidFill>
              </a:rPr>
              <a:t> </a:t>
            </a:r>
            <a:r>
              <a:rPr lang="en-ID" sz="2400" dirty="0" err="1">
                <a:solidFill>
                  <a:schemeClr val="bg1"/>
                </a:solidFill>
              </a:rPr>
              <a:t>secara</a:t>
            </a:r>
            <a:r>
              <a:rPr lang="en-ID" sz="2400" dirty="0">
                <a:solidFill>
                  <a:schemeClr val="bg1"/>
                </a:solidFill>
              </a:rPr>
              <a:t> </a:t>
            </a:r>
            <a:r>
              <a:rPr lang="en-ID" sz="2400" dirty="0" err="1">
                <a:solidFill>
                  <a:schemeClr val="bg1"/>
                </a:solidFill>
              </a:rPr>
              <a:t>resmi</a:t>
            </a:r>
            <a:r>
              <a:rPr lang="en-ID" sz="2400" dirty="0">
                <a:solidFill>
                  <a:schemeClr val="bg1"/>
                </a:solidFill>
              </a:rPr>
              <a:t> </a:t>
            </a:r>
            <a:r>
              <a:rPr lang="en-ID" sz="2400" dirty="0" err="1">
                <a:solidFill>
                  <a:schemeClr val="bg1"/>
                </a:solidFill>
              </a:rPr>
              <a:t>dalam</a:t>
            </a:r>
            <a:r>
              <a:rPr lang="en-ID" sz="2400" dirty="0">
                <a:solidFill>
                  <a:schemeClr val="bg1"/>
                </a:solidFill>
              </a:rPr>
              <a:t> </a:t>
            </a:r>
            <a:r>
              <a:rPr lang="en-ID" sz="2400" b="1" dirty="0">
                <a:solidFill>
                  <a:schemeClr val="bg1"/>
                </a:solidFill>
              </a:rPr>
              <a:t>KUHP Baru (UU No. 1 </a:t>
            </a:r>
            <a:r>
              <a:rPr lang="en-ID" sz="2400" b="1" dirty="0" err="1">
                <a:solidFill>
                  <a:schemeClr val="bg1"/>
                </a:solidFill>
              </a:rPr>
              <a:t>Tahun</a:t>
            </a:r>
            <a:r>
              <a:rPr lang="en-ID" sz="2400" b="1" dirty="0">
                <a:solidFill>
                  <a:schemeClr val="bg1"/>
                </a:solidFill>
              </a:rPr>
              <a:t> 2023)</a:t>
            </a:r>
            <a:r>
              <a:rPr lang="en-ID" sz="2400" dirty="0">
                <a:solidFill>
                  <a:schemeClr val="bg1"/>
                </a:solidFill>
              </a:rPr>
              <a:t> Pasal 2, di mana hukum </a:t>
            </a:r>
            <a:r>
              <a:rPr lang="en-ID" sz="2400" dirty="0" err="1">
                <a:solidFill>
                  <a:schemeClr val="bg1"/>
                </a:solidFill>
              </a:rPr>
              <a:t>adat</a:t>
            </a:r>
            <a:r>
              <a:rPr lang="en-ID" sz="2400" dirty="0">
                <a:solidFill>
                  <a:schemeClr val="bg1"/>
                </a:solidFill>
              </a:rPr>
              <a:t> </a:t>
            </a:r>
            <a:r>
              <a:rPr lang="en-ID" sz="2400" dirty="0" err="1">
                <a:solidFill>
                  <a:schemeClr val="bg1"/>
                </a:solidFill>
              </a:rPr>
              <a:t>atau</a:t>
            </a:r>
            <a:r>
              <a:rPr lang="en-ID" sz="2400" dirty="0">
                <a:solidFill>
                  <a:schemeClr val="bg1"/>
                </a:solidFill>
              </a:rPr>
              <a:t> "hukum yang </a:t>
            </a:r>
            <a:r>
              <a:rPr lang="en-ID" sz="2400" dirty="0" err="1">
                <a:solidFill>
                  <a:schemeClr val="bg1"/>
                </a:solidFill>
              </a:rPr>
              <a:t>hidup</a:t>
            </a:r>
            <a:r>
              <a:rPr lang="en-ID" sz="2400" dirty="0">
                <a:solidFill>
                  <a:schemeClr val="bg1"/>
                </a:solidFill>
              </a:rPr>
              <a:t> </a:t>
            </a:r>
            <a:r>
              <a:rPr lang="en-ID" sz="2400" dirty="0" err="1">
                <a:solidFill>
                  <a:schemeClr val="bg1"/>
                </a:solidFill>
              </a:rPr>
              <a:t>dalam</a:t>
            </a:r>
            <a:r>
              <a:rPr lang="en-ID" sz="2400" dirty="0">
                <a:solidFill>
                  <a:schemeClr val="bg1"/>
                </a:solidFill>
              </a:rPr>
              <a:t> </a:t>
            </a:r>
            <a:r>
              <a:rPr lang="en-ID" sz="2400" dirty="0" err="1">
                <a:solidFill>
                  <a:schemeClr val="bg1"/>
                </a:solidFill>
              </a:rPr>
              <a:t>masyarakat</a:t>
            </a:r>
            <a:r>
              <a:rPr lang="en-ID" sz="2400" dirty="0">
                <a:solidFill>
                  <a:schemeClr val="bg1"/>
                </a:solidFill>
              </a:rPr>
              <a:t>" </a:t>
            </a:r>
            <a:r>
              <a:rPr lang="en-ID" sz="2400" dirty="0" err="1">
                <a:solidFill>
                  <a:schemeClr val="bg1"/>
                </a:solidFill>
              </a:rPr>
              <a:t>diakui</a:t>
            </a:r>
            <a:r>
              <a:rPr lang="en-ID" sz="2400" dirty="0">
                <a:solidFill>
                  <a:schemeClr val="bg1"/>
                </a:solidFill>
              </a:rPr>
              <a:t> </a:t>
            </a:r>
            <a:r>
              <a:rPr lang="en-ID" sz="2400" dirty="0" err="1">
                <a:solidFill>
                  <a:schemeClr val="bg1"/>
                </a:solidFill>
              </a:rPr>
              <a:t>sebagai</a:t>
            </a:r>
            <a:r>
              <a:rPr lang="en-ID" sz="2400" dirty="0">
                <a:solidFill>
                  <a:schemeClr val="bg1"/>
                </a:solidFill>
              </a:rPr>
              <a:t> </a:t>
            </a:r>
            <a:r>
              <a:rPr lang="en-ID" sz="2400" dirty="0" err="1">
                <a:solidFill>
                  <a:schemeClr val="bg1"/>
                </a:solidFill>
              </a:rPr>
              <a:t>dasar</a:t>
            </a:r>
            <a:r>
              <a:rPr lang="en-ID" sz="2400" dirty="0">
                <a:solidFill>
                  <a:schemeClr val="bg1"/>
                </a:solidFill>
              </a:rPr>
              <a:t> </a:t>
            </a:r>
            <a:r>
              <a:rPr lang="en-ID" sz="2400" dirty="0" err="1">
                <a:solidFill>
                  <a:schemeClr val="bg1"/>
                </a:solidFill>
              </a:rPr>
              <a:t>pemidanaan</a:t>
            </a:r>
            <a:r>
              <a:rPr lang="en-ID" sz="2400" dirty="0">
                <a:solidFill>
                  <a:schemeClr val="bg1"/>
                </a:solidFill>
              </a:rPr>
              <a:t> </a:t>
            </a:r>
            <a:r>
              <a:rPr lang="en-ID" sz="2400" dirty="0" err="1">
                <a:solidFill>
                  <a:schemeClr val="bg1"/>
                </a:solidFill>
              </a:rPr>
              <a:t>meskipun</a:t>
            </a:r>
            <a:r>
              <a:rPr lang="en-ID" sz="2400" dirty="0">
                <a:solidFill>
                  <a:schemeClr val="bg1"/>
                </a:solidFill>
              </a:rPr>
              <a:t> </a:t>
            </a:r>
            <a:r>
              <a:rPr lang="en-ID" sz="2400" dirty="0" err="1">
                <a:solidFill>
                  <a:schemeClr val="bg1"/>
                </a:solidFill>
              </a:rPr>
              <a:t>perbuatan</a:t>
            </a:r>
            <a:r>
              <a:rPr lang="en-ID" sz="2400" dirty="0">
                <a:solidFill>
                  <a:schemeClr val="bg1"/>
                </a:solidFill>
              </a:rPr>
              <a:t> </a:t>
            </a:r>
            <a:r>
              <a:rPr lang="en-ID" sz="2400" dirty="0" err="1">
                <a:solidFill>
                  <a:schemeClr val="bg1"/>
                </a:solidFill>
              </a:rPr>
              <a:t>tersebut</a:t>
            </a:r>
            <a:r>
              <a:rPr lang="en-ID" sz="2400" dirty="0">
                <a:solidFill>
                  <a:schemeClr val="bg1"/>
                </a:solidFill>
              </a:rPr>
              <a:t> </a:t>
            </a:r>
            <a:r>
              <a:rPr lang="en-ID" sz="2400" dirty="0" err="1">
                <a:solidFill>
                  <a:schemeClr val="bg1"/>
                </a:solidFill>
              </a:rPr>
              <a:t>tidak</a:t>
            </a:r>
            <a:r>
              <a:rPr lang="en-ID" sz="2400" dirty="0">
                <a:solidFill>
                  <a:schemeClr val="bg1"/>
                </a:solidFill>
              </a:rPr>
              <a:t> </a:t>
            </a:r>
            <a:r>
              <a:rPr lang="en-ID" sz="2400" dirty="0" err="1">
                <a:solidFill>
                  <a:schemeClr val="bg1"/>
                </a:solidFill>
              </a:rPr>
              <a:t>diatur</a:t>
            </a:r>
            <a:r>
              <a:rPr lang="en-ID" sz="2400" dirty="0">
                <a:solidFill>
                  <a:schemeClr val="bg1"/>
                </a:solidFill>
              </a:rPr>
              <a:t> </a:t>
            </a:r>
            <a:r>
              <a:rPr lang="en-ID" sz="2400" dirty="0" err="1">
                <a:solidFill>
                  <a:schemeClr val="bg1"/>
                </a:solidFill>
              </a:rPr>
              <a:t>dalam</a:t>
            </a:r>
            <a:r>
              <a:rPr lang="en-ID" sz="2400" dirty="0">
                <a:solidFill>
                  <a:schemeClr val="bg1"/>
                </a:solidFill>
              </a:rPr>
              <a:t> </a:t>
            </a:r>
            <a:r>
              <a:rPr lang="en-ID" sz="2400" dirty="0" err="1">
                <a:solidFill>
                  <a:schemeClr val="bg1"/>
                </a:solidFill>
              </a:rPr>
              <a:t>undang-undang</a:t>
            </a:r>
            <a:r>
              <a:rPr lang="en-ID" sz="2400" dirty="0">
                <a:solidFill>
                  <a:schemeClr val="bg1"/>
                </a:solidFill>
              </a:rPr>
              <a:t> </a:t>
            </a:r>
            <a:r>
              <a:rPr lang="en-ID" sz="2400" dirty="0" err="1">
                <a:solidFill>
                  <a:schemeClr val="bg1"/>
                </a:solidFill>
              </a:rPr>
              <a:t>tertulis</a:t>
            </a:r>
            <a:r>
              <a:rPr lang="en-ID" sz="2400" dirty="0">
                <a:solidFill>
                  <a:schemeClr val="bg1"/>
                </a:solidFill>
              </a:rPr>
              <a:t>, </a:t>
            </a:r>
            <a:r>
              <a:rPr lang="en-ID" sz="2400" dirty="0" err="1">
                <a:solidFill>
                  <a:schemeClr val="bg1"/>
                </a:solidFill>
              </a:rPr>
              <a:t>selama</a:t>
            </a:r>
            <a:r>
              <a:rPr lang="en-ID" sz="2400" dirty="0">
                <a:solidFill>
                  <a:schemeClr val="bg1"/>
                </a:solidFill>
              </a:rPr>
              <a:t> </a:t>
            </a:r>
            <a:r>
              <a:rPr lang="en-ID" sz="2400" dirty="0" err="1">
                <a:solidFill>
                  <a:schemeClr val="bg1"/>
                </a:solidFill>
              </a:rPr>
              <a:t>sesuai</a:t>
            </a:r>
            <a:r>
              <a:rPr lang="en-ID" sz="2400" dirty="0">
                <a:solidFill>
                  <a:schemeClr val="bg1"/>
                </a:solidFill>
              </a:rPr>
              <a:t> </a:t>
            </a:r>
            <a:r>
              <a:rPr lang="en-ID" sz="2400" dirty="0" err="1">
                <a:solidFill>
                  <a:schemeClr val="bg1"/>
                </a:solidFill>
              </a:rPr>
              <a:t>dengan</a:t>
            </a:r>
            <a:r>
              <a:rPr lang="en-ID" sz="2400" dirty="0">
                <a:solidFill>
                  <a:schemeClr val="bg1"/>
                </a:solidFill>
              </a:rPr>
              <a:t> </a:t>
            </a:r>
            <a:r>
              <a:rPr lang="en-ID" sz="2400" dirty="0" err="1">
                <a:solidFill>
                  <a:schemeClr val="bg1"/>
                </a:solidFill>
              </a:rPr>
              <a:t>nilai</a:t>
            </a:r>
            <a:r>
              <a:rPr lang="en-ID" sz="2400" dirty="0">
                <a:solidFill>
                  <a:schemeClr val="bg1"/>
                </a:solidFill>
              </a:rPr>
              <a:t> Pancasila dan HAM.</a:t>
            </a:r>
          </a:p>
        </p:txBody>
      </p:sp>
    </p:spTree>
    <p:extLst>
      <p:ext uri="{BB962C8B-B14F-4D97-AF65-F5344CB8AC3E}">
        <p14:creationId xmlns:p14="http://schemas.microsoft.com/office/powerpoint/2010/main" val="21120723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B3E09-82F3-3216-AFAA-954C84940B3E}"/>
            </a:ext>
          </a:extLst>
        </p:cNvPr>
        <p:cNvGrpSpPr/>
        <p:nvPr/>
      </p:nvGrpSpPr>
      <p:grpSpPr>
        <a:xfrm>
          <a:off x="0" y="0"/>
          <a:ext cx="0" cy="0"/>
          <a:chOff x="0" y="0"/>
          <a:chExt cx="0" cy="0"/>
        </a:xfrm>
      </p:grpSpPr>
      <p:pic>
        <p:nvPicPr>
          <p:cNvPr id="2" name="Picture 1" descr="image.png">
            <a:extLst>
              <a:ext uri="{FF2B5EF4-FFF2-40B4-BE49-F238E27FC236}">
                <a16:creationId xmlns:a16="http://schemas.microsoft.com/office/drawing/2014/main" id="{8487AD6A-7A80-F740-F529-7C30D372EE6E}"/>
              </a:ext>
            </a:extLst>
          </p:cNvPr>
          <p:cNvPicPr>
            <a:picLocks noChangeAspect="1"/>
          </p:cNvPicPr>
          <p:nvPr/>
        </p:nvPicPr>
        <p:blipFill>
          <a:blip r:embed="rId2"/>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A394CF22-D9DE-FD1C-555D-E517D2EC3343}"/>
              </a:ext>
            </a:extLst>
          </p:cNvPr>
          <p:cNvSpPr txBox="1"/>
          <p:nvPr/>
        </p:nvSpPr>
        <p:spPr>
          <a:xfrm>
            <a:off x="513020" y="302359"/>
            <a:ext cx="10991407" cy="6555641"/>
          </a:xfrm>
          <a:prstGeom prst="rect">
            <a:avLst/>
          </a:prstGeom>
          <a:noFill/>
        </p:spPr>
        <p:txBody>
          <a:bodyPr wrap="square">
            <a:spAutoFit/>
          </a:bodyPr>
          <a:lstStyle/>
          <a:p>
            <a:pPr algn="just">
              <a:buNone/>
            </a:pPr>
            <a:r>
              <a:rPr lang="en-ID" sz="3600" b="1" dirty="0" err="1">
                <a:solidFill>
                  <a:schemeClr val="accent4">
                    <a:lumMod val="75000"/>
                  </a:schemeClr>
                </a:solidFill>
              </a:rPr>
              <a:t>Sistem</a:t>
            </a:r>
            <a:r>
              <a:rPr lang="en-ID" sz="3600" b="1" dirty="0">
                <a:solidFill>
                  <a:schemeClr val="accent4">
                    <a:lumMod val="75000"/>
                  </a:schemeClr>
                </a:solidFill>
              </a:rPr>
              <a:t> Hukum Agama</a:t>
            </a:r>
          </a:p>
          <a:p>
            <a:pPr algn="just">
              <a:buNone/>
            </a:pPr>
            <a:r>
              <a:rPr lang="en-ID" sz="2400" b="1" dirty="0" err="1">
                <a:solidFill>
                  <a:schemeClr val="bg1"/>
                </a:solidFill>
              </a:rPr>
              <a:t>Manifestasi</a:t>
            </a:r>
            <a:r>
              <a:rPr lang="en-ID" sz="2400" b="1" dirty="0">
                <a:solidFill>
                  <a:schemeClr val="bg1"/>
                </a:solidFill>
              </a:rPr>
              <a:t> Sila </a:t>
            </a:r>
            <a:r>
              <a:rPr lang="en-ID" sz="2400" b="1" dirty="0" err="1">
                <a:solidFill>
                  <a:schemeClr val="bg1"/>
                </a:solidFill>
              </a:rPr>
              <a:t>Pertama</a:t>
            </a:r>
            <a:r>
              <a:rPr lang="en-ID" sz="2400" b="1" dirty="0">
                <a:solidFill>
                  <a:schemeClr val="bg1"/>
                </a:solidFill>
              </a:rPr>
              <a:t> Pancasila</a:t>
            </a:r>
            <a:endParaRPr lang="en-ID" sz="2400" dirty="0">
              <a:solidFill>
                <a:schemeClr val="bg1"/>
              </a:solidFill>
            </a:endParaRPr>
          </a:p>
          <a:p>
            <a:pPr marL="342900" indent="-342900" algn="just">
              <a:buFont typeface="Wingdings" panose="05000000000000000000" pitchFamily="2" charset="2"/>
              <a:buChar char="Ø"/>
            </a:pPr>
            <a:r>
              <a:rPr lang="en-ID" sz="2400" b="1" dirty="0">
                <a:solidFill>
                  <a:schemeClr val="bg1"/>
                </a:solidFill>
              </a:rPr>
              <a:t>Asal-</a:t>
            </a:r>
            <a:r>
              <a:rPr lang="en-ID" sz="2400" b="1" dirty="0" err="1">
                <a:solidFill>
                  <a:schemeClr val="bg1"/>
                </a:solidFill>
              </a:rPr>
              <a:t>Usul</a:t>
            </a:r>
            <a:r>
              <a:rPr lang="en-ID" sz="2400" b="1" dirty="0">
                <a:solidFill>
                  <a:schemeClr val="bg1"/>
                </a:solidFill>
              </a:rPr>
              <a:t>:</a:t>
            </a:r>
            <a:r>
              <a:rPr lang="en-ID" sz="2400" dirty="0">
                <a:solidFill>
                  <a:schemeClr val="bg1"/>
                </a:solidFill>
              </a:rPr>
              <a:t> </a:t>
            </a:r>
            <a:r>
              <a:rPr lang="en-ID" sz="2400" dirty="0" err="1">
                <a:solidFill>
                  <a:schemeClr val="bg1"/>
                </a:solidFill>
              </a:rPr>
              <a:t>Bersumber</a:t>
            </a:r>
            <a:r>
              <a:rPr lang="en-ID" sz="2400" dirty="0">
                <a:solidFill>
                  <a:schemeClr val="bg1"/>
                </a:solidFill>
              </a:rPr>
              <a:t> </a:t>
            </a:r>
            <a:r>
              <a:rPr lang="en-ID" sz="2400" dirty="0" err="1">
                <a:solidFill>
                  <a:schemeClr val="bg1"/>
                </a:solidFill>
              </a:rPr>
              <a:t>dari</a:t>
            </a:r>
            <a:r>
              <a:rPr lang="en-ID" sz="2400" dirty="0">
                <a:solidFill>
                  <a:schemeClr val="bg1"/>
                </a:solidFill>
              </a:rPr>
              <a:t> kitab </a:t>
            </a:r>
            <a:r>
              <a:rPr lang="en-ID" sz="2400" dirty="0" err="1">
                <a:solidFill>
                  <a:schemeClr val="bg1"/>
                </a:solidFill>
              </a:rPr>
              <a:t>suci</a:t>
            </a:r>
            <a:r>
              <a:rPr lang="en-ID" sz="2400" dirty="0">
                <a:solidFill>
                  <a:schemeClr val="bg1"/>
                </a:solidFill>
              </a:rPr>
              <a:t> dan </a:t>
            </a:r>
            <a:r>
              <a:rPr lang="en-ID" sz="2400" dirty="0" err="1">
                <a:solidFill>
                  <a:schemeClr val="bg1"/>
                </a:solidFill>
              </a:rPr>
              <a:t>ajaran</a:t>
            </a:r>
            <a:r>
              <a:rPr lang="en-ID" sz="2400" dirty="0">
                <a:solidFill>
                  <a:schemeClr val="bg1"/>
                </a:solidFill>
              </a:rPr>
              <a:t> agama, </a:t>
            </a:r>
            <a:r>
              <a:rPr lang="en-ID" sz="2400" dirty="0" err="1">
                <a:solidFill>
                  <a:schemeClr val="bg1"/>
                </a:solidFill>
              </a:rPr>
              <a:t>khususnya</a:t>
            </a:r>
            <a:r>
              <a:rPr lang="en-ID" sz="2400" dirty="0">
                <a:solidFill>
                  <a:schemeClr val="bg1"/>
                </a:solidFill>
              </a:rPr>
              <a:t> Hukum Islam (</a:t>
            </a:r>
            <a:r>
              <a:rPr lang="en-ID" sz="2400" dirty="0" err="1">
                <a:solidFill>
                  <a:schemeClr val="bg1"/>
                </a:solidFill>
              </a:rPr>
              <a:t>Syariat</a:t>
            </a:r>
            <a:r>
              <a:rPr lang="en-ID" sz="2400" dirty="0">
                <a:solidFill>
                  <a:schemeClr val="bg1"/>
                </a:solidFill>
              </a:rPr>
              <a:t>) yang </a:t>
            </a:r>
            <a:r>
              <a:rPr lang="en-ID" sz="2400" dirty="0" err="1">
                <a:solidFill>
                  <a:schemeClr val="bg1"/>
                </a:solidFill>
              </a:rPr>
              <a:t>dianut</a:t>
            </a:r>
            <a:r>
              <a:rPr lang="en-ID" sz="2400" dirty="0">
                <a:solidFill>
                  <a:schemeClr val="bg1"/>
                </a:solidFill>
              </a:rPr>
              <a:t> oleh </a:t>
            </a:r>
            <a:r>
              <a:rPr lang="en-ID" sz="2400" dirty="0" err="1">
                <a:solidFill>
                  <a:schemeClr val="bg1"/>
                </a:solidFill>
              </a:rPr>
              <a:t>mayoritas</a:t>
            </a:r>
            <a:r>
              <a:rPr lang="en-ID" sz="2400" dirty="0">
                <a:solidFill>
                  <a:schemeClr val="bg1"/>
                </a:solidFill>
              </a:rPr>
              <a:t> </a:t>
            </a:r>
            <a:r>
              <a:rPr lang="en-ID" sz="2400" dirty="0" err="1">
                <a:solidFill>
                  <a:schemeClr val="bg1"/>
                </a:solidFill>
              </a:rPr>
              <a:t>penduduk</a:t>
            </a:r>
            <a:r>
              <a:rPr lang="en-ID" sz="2400" dirty="0">
                <a:solidFill>
                  <a:schemeClr val="bg1"/>
                </a:solidFill>
              </a:rPr>
              <a:t>.</a:t>
            </a:r>
          </a:p>
          <a:p>
            <a:pPr algn="just"/>
            <a:endParaRPr lang="en-ID" sz="2400" dirty="0">
              <a:solidFill>
                <a:schemeClr val="bg1"/>
              </a:solidFill>
            </a:endParaRPr>
          </a:p>
          <a:p>
            <a:pPr marL="342900" indent="-342900" algn="just">
              <a:buFont typeface="Wingdings" panose="05000000000000000000" pitchFamily="2" charset="2"/>
              <a:buChar char="Ø"/>
            </a:pPr>
            <a:r>
              <a:rPr lang="en-ID" sz="2400" b="1" dirty="0">
                <a:solidFill>
                  <a:schemeClr val="bg1"/>
                </a:solidFill>
              </a:rPr>
              <a:t>Ciri Utama:</a:t>
            </a:r>
            <a:endParaRPr lang="en-ID" sz="2400" dirty="0">
              <a:solidFill>
                <a:schemeClr val="bg1"/>
              </a:solidFill>
            </a:endParaRPr>
          </a:p>
          <a:p>
            <a:pPr marL="742950" lvl="1" indent="-285750" algn="just">
              <a:buFont typeface="Arial" panose="020B0604020202020204" pitchFamily="34" charset="0"/>
              <a:buChar char="•"/>
            </a:pPr>
            <a:r>
              <a:rPr lang="en-ID" sz="2400" dirty="0" err="1">
                <a:solidFill>
                  <a:schemeClr val="bg1"/>
                </a:solidFill>
              </a:rPr>
              <a:t>Mengatur</a:t>
            </a:r>
            <a:r>
              <a:rPr lang="en-ID" sz="2400" dirty="0">
                <a:solidFill>
                  <a:schemeClr val="bg1"/>
                </a:solidFill>
              </a:rPr>
              <a:t> </a:t>
            </a:r>
            <a:r>
              <a:rPr lang="en-ID" sz="2400" dirty="0" err="1">
                <a:solidFill>
                  <a:schemeClr val="bg1"/>
                </a:solidFill>
              </a:rPr>
              <a:t>hubungan</a:t>
            </a:r>
            <a:r>
              <a:rPr lang="en-ID" sz="2400" dirty="0">
                <a:solidFill>
                  <a:schemeClr val="bg1"/>
                </a:solidFill>
              </a:rPr>
              <a:t> </a:t>
            </a:r>
            <a:r>
              <a:rPr lang="en-ID" sz="2400" dirty="0" err="1">
                <a:solidFill>
                  <a:schemeClr val="bg1"/>
                </a:solidFill>
              </a:rPr>
              <a:t>vertikal</a:t>
            </a:r>
            <a:r>
              <a:rPr lang="en-ID" sz="2400" dirty="0">
                <a:solidFill>
                  <a:schemeClr val="bg1"/>
                </a:solidFill>
              </a:rPr>
              <a:t> (</a:t>
            </a:r>
            <a:r>
              <a:rPr lang="en-ID" sz="2400" dirty="0" err="1">
                <a:solidFill>
                  <a:schemeClr val="bg1"/>
                </a:solidFill>
              </a:rPr>
              <a:t>manusia</a:t>
            </a:r>
            <a:r>
              <a:rPr lang="en-ID" sz="2400" dirty="0">
                <a:solidFill>
                  <a:schemeClr val="bg1"/>
                </a:solidFill>
              </a:rPr>
              <a:t> </a:t>
            </a:r>
            <a:r>
              <a:rPr lang="en-ID" sz="2400" dirty="0" err="1">
                <a:solidFill>
                  <a:schemeClr val="bg1"/>
                </a:solidFill>
              </a:rPr>
              <a:t>dengan</a:t>
            </a:r>
            <a:r>
              <a:rPr lang="en-ID" sz="2400" dirty="0">
                <a:solidFill>
                  <a:schemeClr val="bg1"/>
                </a:solidFill>
              </a:rPr>
              <a:t> Tuhan) dan horizontal (</a:t>
            </a:r>
            <a:r>
              <a:rPr lang="en-ID" sz="2400" dirty="0" err="1">
                <a:solidFill>
                  <a:schemeClr val="bg1"/>
                </a:solidFill>
              </a:rPr>
              <a:t>manusia</a:t>
            </a:r>
            <a:r>
              <a:rPr lang="en-ID" sz="2400" dirty="0">
                <a:solidFill>
                  <a:schemeClr val="bg1"/>
                </a:solidFill>
              </a:rPr>
              <a:t> </a:t>
            </a:r>
            <a:r>
              <a:rPr lang="en-ID" sz="2400" dirty="0" err="1">
                <a:solidFill>
                  <a:schemeClr val="bg1"/>
                </a:solidFill>
              </a:rPr>
              <a:t>dengan</a:t>
            </a:r>
            <a:r>
              <a:rPr lang="en-ID" sz="2400" dirty="0">
                <a:solidFill>
                  <a:schemeClr val="bg1"/>
                </a:solidFill>
              </a:rPr>
              <a:t> </a:t>
            </a:r>
            <a:r>
              <a:rPr lang="en-ID" sz="2400" dirty="0" err="1">
                <a:solidFill>
                  <a:schemeClr val="bg1"/>
                </a:solidFill>
              </a:rPr>
              <a:t>manusia</a:t>
            </a:r>
            <a:r>
              <a:rPr lang="en-ID" sz="2400" dirty="0">
                <a:solidFill>
                  <a:schemeClr val="bg1"/>
                </a:solidFill>
              </a:rPr>
              <a:t>).</a:t>
            </a:r>
          </a:p>
          <a:p>
            <a:pPr marL="742950" lvl="1" indent="-285750" algn="just">
              <a:buFont typeface="Arial" panose="020B0604020202020204" pitchFamily="34" charset="0"/>
              <a:buChar char="•"/>
            </a:pPr>
            <a:r>
              <a:rPr lang="en-ID" sz="2400" dirty="0" err="1">
                <a:solidFill>
                  <a:schemeClr val="bg1"/>
                </a:solidFill>
              </a:rPr>
              <a:t>Secara</a:t>
            </a:r>
            <a:r>
              <a:rPr lang="en-ID" sz="2400" dirty="0">
                <a:solidFill>
                  <a:schemeClr val="bg1"/>
                </a:solidFill>
              </a:rPr>
              <a:t> </a:t>
            </a:r>
            <a:r>
              <a:rPr lang="en-ID" sz="2400" dirty="0" err="1">
                <a:solidFill>
                  <a:schemeClr val="bg1"/>
                </a:solidFill>
              </a:rPr>
              <a:t>nasional</a:t>
            </a:r>
            <a:r>
              <a:rPr lang="en-ID" sz="2400" dirty="0">
                <a:solidFill>
                  <a:schemeClr val="bg1"/>
                </a:solidFill>
              </a:rPr>
              <a:t> </a:t>
            </a:r>
            <a:r>
              <a:rPr lang="en-ID" sz="2400" dirty="0" err="1">
                <a:solidFill>
                  <a:schemeClr val="bg1"/>
                </a:solidFill>
              </a:rPr>
              <a:t>lebih</a:t>
            </a:r>
            <a:r>
              <a:rPr lang="en-ID" sz="2400" dirty="0">
                <a:solidFill>
                  <a:schemeClr val="bg1"/>
                </a:solidFill>
              </a:rPr>
              <a:t> </a:t>
            </a:r>
            <a:r>
              <a:rPr lang="en-ID" sz="2400" dirty="0" err="1">
                <a:solidFill>
                  <a:schemeClr val="bg1"/>
                </a:solidFill>
              </a:rPr>
              <a:t>banyak</a:t>
            </a:r>
            <a:r>
              <a:rPr lang="en-ID" sz="2400" dirty="0">
                <a:solidFill>
                  <a:schemeClr val="bg1"/>
                </a:solidFill>
              </a:rPr>
              <a:t> </a:t>
            </a:r>
            <a:r>
              <a:rPr lang="en-ID" sz="2400" dirty="0" err="1">
                <a:solidFill>
                  <a:schemeClr val="bg1"/>
                </a:solidFill>
              </a:rPr>
              <a:t>diterapkan</a:t>
            </a:r>
            <a:r>
              <a:rPr lang="en-ID" sz="2400" dirty="0">
                <a:solidFill>
                  <a:schemeClr val="bg1"/>
                </a:solidFill>
              </a:rPr>
              <a:t> </a:t>
            </a:r>
            <a:r>
              <a:rPr lang="en-ID" sz="2400" dirty="0" err="1">
                <a:solidFill>
                  <a:schemeClr val="bg1"/>
                </a:solidFill>
              </a:rPr>
              <a:t>dalam</a:t>
            </a:r>
            <a:r>
              <a:rPr lang="en-ID" sz="2400" dirty="0">
                <a:solidFill>
                  <a:schemeClr val="bg1"/>
                </a:solidFill>
              </a:rPr>
              <a:t> </a:t>
            </a:r>
            <a:r>
              <a:rPr lang="en-ID" sz="2400" dirty="0" err="1">
                <a:solidFill>
                  <a:schemeClr val="bg1"/>
                </a:solidFill>
              </a:rPr>
              <a:t>ranah</a:t>
            </a:r>
            <a:r>
              <a:rPr lang="en-ID" sz="2400" dirty="0">
                <a:solidFill>
                  <a:schemeClr val="bg1"/>
                </a:solidFill>
              </a:rPr>
              <a:t> </a:t>
            </a:r>
            <a:r>
              <a:rPr lang="en-ID" sz="2400" dirty="0" err="1">
                <a:solidFill>
                  <a:schemeClr val="bg1"/>
                </a:solidFill>
              </a:rPr>
              <a:t>perdata</a:t>
            </a:r>
            <a:r>
              <a:rPr lang="en-ID" sz="2400" dirty="0">
                <a:solidFill>
                  <a:schemeClr val="bg1"/>
                </a:solidFill>
              </a:rPr>
              <a:t> </a:t>
            </a:r>
            <a:r>
              <a:rPr lang="en-ID" sz="2400" dirty="0" err="1">
                <a:solidFill>
                  <a:schemeClr val="bg1"/>
                </a:solidFill>
              </a:rPr>
              <a:t>khusus</a:t>
            </a:r>
            <a:r>
              <a:rPr lang="en-ID" sz="2400" dirty="0">
                <a:solidFill>
                  <a:schemeClr val="bg1"/>
                </a:solidFill>
              </a:rPr>
              <a:t> (</a:t>
            </a:r>
            <a:r>
              <a:rPr lang="en-ID" sz="2400" dirty="0" err="1">
                <a:solidFill>
                  <a:schemeClr val="bg1"/>
                </a:solidFill>
              </a:rPr>
              <a:t>Peradilan</a:t>
            </a:r>
            <a:r>
              <a:rPr lang="en-ID" sz="2400" dirty="0">
                <a:solidFill>
                  <a:schemeClr val="bg1"/>
                </a:solidFill>
              </a:rPr>
              <a:t> Agama: </a:t>
            </a:r>
            <a:r>
              <a:rPr lang="en-ID" sz="2400" dirty="0" err="1">
                <a:solidFill>
                  <a:schemeClr val="bg1"/>
                </a:solidFill>
              </a:rPr>
              <a:t>Perkawinan</a:t>
            </a:r>
            <a:r>
              <a:rPr lang="en-ID" sz="2400" dirty="0">
                <a:solidFill>
                  <a:schemeClr val="bg1"/>
                </a:solidFill>
              </a:rPr>
              <a:t>, Waris, </a:t>
            </a:r>
            <a:r>
              <a:rPr lang="en-ID" sz="2400" dirty="0" err="1">
                <a:solidFill>
                  <a:schemeClr val="bg1"/>
                </a:solidFill>
              </a:rPr>
              <a:t>Wakaf</a:t>
            </a:r>
            <a:r>
              <a:rPr lang="en-ID" sz="2400" dirty="0">
                <a:solidFill>
                  <a:schemeClr val="bg1"/>
                </a:solidFill>
              </a:rPr>
              <a:t>, Ekonomi Syariah).</a:t>
            </a:r>
          </a:p>
          <a:p>
            <a:pPr lvl="1" algn="just"/>
            <a:endParaRPr lang="en-ID" sz="2400" dirty="0">
              <a:solidFill>
                <a:schemeClr val="bg1"/>
              </a:solidFill>
            </a:endParaRPr>
          </a:p>
          <a:p>
            <a:pPr marL="342900" indent="-342900" algn="just">
              <a:buFont typeface="Wingdings" panose="05000000000000000000" pitchFamily="2" charset="2"/>
              <a:buChar char="Ø"/>
            </a:pPr>
            <a:r>
              <a:rPr lang="en-ID" sz="2400" b="1" dirty="0" err="1">
                <a:solidFill>
                  <a:schemeClr val="bg1"/>
                </a:solidFill>
              </a:rPr>
              <a:t>Relevansi</a:t>
            </a:r>
            <a:r>
              <a:rPr lang="en-ID" sz="2400" b="1" dirty="0">
                <a:solidFill>
                  <a:schemeClr val="bg1"/>
                </a:solidFill>
              </a:rPr>
              <a:t> </a:t>
            </a:r>
            <a:r>
              <a:rPr lang="en-ID" sz="2400" b="1" dirty="0" err="1">
                <a:solidFill>
                  <a:schemeClr val="bg1"/>
                </a:solidFill>
              </a:rPr>
              <a:t>dalam</a:t>
            </a:r>
            <a:r>
              <a:rPr lang="en-ID" sz="2400" b="1" dirty="0">
                <a:solidFill>
                  <a:schemeClr val="bg1"/>
                </a:solidFill>
              </a:rPr>
              <a:t> Hukum </a:t>
            </a:r>
            <a:r>
              <a:rPr lang="en-ID" sz="2400" b="1" dirty="0" err="1">
                <a:solidFill>
                  <a:schemeClr val="bg1"/>
                </a:solidFill>
              </a:rPr>
              <a:t>Pidana</a:t>
            </a:r>
            <a:r>
              <a:rPr lang="en-ID" sz="2400" b="1" dirty="0">
                <a:solidFill>
                  <a:schemeClr val="bg1"/>
                </a:solidFill>
              </a:rPr>
              <a:t>:</a:t>
            </a:r>
            <a:endParaRPr lang="en-ID" sz="2400" dirty="0">
              <a:solidFill>
                <a:schemeClr val="bg1"/>
              </a:solidFill>
            </a:endParaRPr>
          </a:p>
          <a:p>
            <a:pPr marL="742950" lvl="1" indent="-285750" algn="just">
              <a:buFont typeface="Arial" panose="020B0604020202020204" pitchFamily="34" charset="0"/>
              <a:buChar char="•"/>
            </a:pPr>
            <a:r>
              <a:rPr lang="en-ID" sz="2400" dirty="0" err="1">
                <a:solidFill>
                  <a:schemeClr val="bg1"/>
                </a:solidFill>
              </a:rPr>
              <a:t>Secara</a:t>
            </a:r>
            <a:r>
              <a:rPr lang="en-ID" sz="2400" dirty="0">
                <a:solidFill>
                  <a:schemeClr val="bg1"/>
                </a:solidFill>
              </a:rPr>
              <a:t> </a:t>
            </a:r>
            <a:r>
              <a:rPr lang="en-ID" sz="2400" dirty="0" err="1">
                <a:solidFill>
                  <a:schemeClr val="bg1"/>
                </a:solidFill>
              </a:rPr>
              <a:t>umum</a:t>
            </a:r>
            <a:r>
              <a:rPr lang="en-ID" sz="2400" dirty="0">
                <a:solidFill>
                  <a:schemeClr val="bg1"/>
                </a:solidFill>
              </a:rPr>
              <a:t>, </a:t>
            </a:r>
            <a:r>
              <a:rPr lang="en-ID" sz="2400" dirty="0" err="1">
                <a:solidFill>
                  <a:schemeClr val="bg1"/>
                </a:solidFill>
              </a:rPr>
              <a:t>nilai-nilai</a:t>
            </a:r>
            <a:r>
              <a:rPr lang="en-ID" sz="2400" dirty="0">
                <a:solidFill>
                  <a:schemeClr val="bg1"/>
                </a:solidFill>
              </a:rPr>
              <a:t> agama </a:t>
            </a:r>
            <a:r>
              <a:rPr lang="en-ID" sz="2400" dirty="0" err="1">
                <a:solidFill>
                  <a:schemeClr val="bg1"/>
                </a:solidFill>
              </a:rPr>
              <a:t>diabsorpsi</a:t>
            </a:r>
            <a:r>
              <a:rPr lang="en-ID" sz="2400" dirty="0">
                <a:solidFill>
                  <a:schemeClr val="bg1"/>
                </a:solidFill>
              </a:rPr>
              <a:t> </a:t>
            </a:r>
            <a:r>
              <a:rPr lang="en-ID" sz="2400" dirty="0" err="1">
                <a:solidFill>
                  <a:schemeClr val="bg1"/>
                </a:solidFill>
              </a:rPr>
              <a:t>menjadi</a:t>
            </a:r>
            <a:r>
              <a:rPr lang="en-ID" sz="2400" dirty="0">
                <a:solidFill>
                  <a:schemeClr val="bg1"/>
                </a:solidFill>
              </a:rPr>
              <a:t> </a:t>
            </a:r>
            <a:r>
              <a:rPr lang="en-ID" sz="2400" dirty="0" err="1">
                <a:solidFill>
                  <a:schemeClr val="bg1"/>
                </a:solidFill>
              </a:rPr>
              <a:t>nilai-nilai</a:t>
            </a:r>
            <a:r>
              <a:rPr lang="en-ID" sz="2400" dirty="0">
                <a:solidFill>
                  <a:schemeClr val="bg1"/>
                </a:solidFill>
              </a:rPr>
              <a:t> moral </a:t>
            </a:r>
            <a:r>
              <a:rPr lang="en-ID" sz="2400" dirty="0" err="1">
                <a:solidFill>
                  <a:schemeClr val="bg1"/>
                </a:solidFill>
              </a:rPr>
              <a:t>dalam</a:t>
            </a:r>
            <a:r>
              <a:rPr lang="en-ID" sz="2400" dirty="0">
                <a:solidFill>
                  <a:schemeClr val="bg1"/>
                </a:solidFill>
              </a:rPr>
              <a:t> </a:t>
            </a:r>
            <a:r>
              <a:rPr lang="en-ID" sz="2400" dirty="0" err="1">
                <a:solidFill>
                  <a:schemeClr val="bg1"/>
                </a:solidFill>
              </a:rPr>
              <a:t>pembentukan</a:t>
            </a:r>
            <a:r>
              <a:rPr lang="en-ID" sz="2400" dirty="0">
                <a:solidFill>
                  <a:schemeClr val="bg1"/>
                </a:solidFill>
              </a:rPr>
              <a:t> </a:t>
            </a:r>
            <a:r>
              <a:rPr lang="en-ID" sz="2400" dirty="0" err="1">
                <a:solidFill>
                  <a:schemeClr val="bg1"/>
                </a:solidFill>
              </a:rPr>
              <a:t>undang-undang</a:t>
            </a:r>
            <a:r>
              <a:rPr lang="en-ID" sz="2400" dirty="0">
                <a:solidFill>
                  <a:schemeClr val="bg1"/>
                </a:solidFill>
              </a:rPr>
              <a:t> </a:t>
            </a:r>
            <a:r>
              <a:rPr lang="en-ID" sz="2400" dirty="0" err="1">
                <a:solidFill>
                  <a:schemeClr val="bg1"/>
                </a:solidFill>
              </a:rPr>
              <a:t>pidana</a:t>
            </a:r>
            <a:r>
              <a:rPr lang="en-ID" sz="2400" dirty="0">
                <a:solidFill>
                  <a:schemeClr val="bg1"/>
                </a:solidFill>
              </a:rPr>
              <a:t> </a:t>
            </a:r>
            <a:r>
              <a:rPr lang="en-ID" sz="2400" dirty="0" err="1">
                <a:solidFill>
                  <a:schemeClr val="bg1"/>
                </a:solidFill>
              </a:rPr>
              <a:t>nasional</a:t>
            </a:r>
            <a:r>
              <a:rPr lang="en-ID" sz="2400" dirty="0">
                <a:solidFill>
                  <a:schemeClr val="bg1"/>
                </a:solidFill>
              </a:rPr>
              <a:t>.</a:t>
            </a:r>
          </a:p>
          <a:p>
            <a:pPr marL="742950" lvl="1" indent="-285750" algn="just">
              <a:buFont typeface="Arial" panose="020B0604020202020204" pitchFamily="34" charset="0"/>
              <a:buChar char="•"/>
            </a:pPr>
            <a:r>
              <a:rPr lang="en-ID" sz="2400" b="1" dirty="0" err="1">
                <a:solidFill>
                  <a:schemeClr val="bg1"/>
                </a:solidFill>
              </a:rPr>
              <a:t>Pengecualian</a:t>
            </a:r>
            <a:r>
              <a:rPr lang="en-ID" sz="2400" b="1" dirty="0">
                <a:solidFill>
                  <a:schemeClr val="bg1"/>
                </a:solidFill>
              </a:rPr>
              <a:t> </a:t>
            </a:r>
            <a:r>
              <a:rPr lang="en-ID" sz="2400" b="1" dirty="0" err="1">
                <a:solidFill>
                  <a:schemeClr val="bg1"/>
                </a:solidFill>
              </a:rPr>
              <a:t>Yurisdiksi</a:t>
            </a:r>
            <a:r>
              <a:rPr lang="en-ID" sz="2400" b="1" dirty="0">
                <a:solidFill>
                  <a:schemeClr val="bg1"/>
                </a:solidFill>
              </a:rPr>
              <a:t>:</a:t>
            </a:r>
            <a:r>
              <a:rPr lang="en-ID" sz="2400" dirty="0">
                <a:solidFill>
                  <a:schemeClr val="bg1"/>
                </a:solidFill>
              </a:rPr>
              <a:t> </a:t>
            </a:r>
            <a:r>
              <a:rPr lang="en-ID" sz="2400" dirty="0" err="1">
                <a:solidFill>
                  <a:schemeClr val="bg1"/>
                </a:solidFill>
              </a:rPr>
              <a:t>Berlakunya</a:t>
            </a:r>
            <a:r>
              <a:rPr lang="en-ID" sz="2400" dirty="0">
                <a:solidFill>
                  <a:schemeClr val="bg1"/>
                </a:solidFill>
              </a:rPr>
              <a:t> Hukum </a:t>
            </a:r>
            <a:r>
              <a:rPr lang="en-ID" sz="2400" dirty="0" err="1">
                <a:solidFill>
                  <a:schemeClr val="bg1"/>
                </a:solidFill>
              </a:rPr>
              <a:t>Pidana</a:t>
            </a:r>
            <a:r>
              <a:rPr lang="en-ID" sz="2400" dirty="0">
                <a:solidFill>
                  <a:schemeClr val="bg1"/>
                </a:solidFill>
              </a:rPr>
              <a:t> Islam (</a:t>
            </a:r>
            <a:r>
              <a:rPr lang="en-ID" sz="2400" dirty="0" err="1">
                <a:solidFill>
                  <a:schemeClr val="bg1"/>
                </a:solidFill>
              </a:rPr>
              <a:t>Jinayat</a:t>
            </a:r>
            <a:r>
              <a:rPr lang="en-ID" sz="2400" dirty="0">
                <a:solidFill>
                  <a:schemeClr val="bg1"/>
                </a:solidFill>
              </a:rPr>
              <a:t>) </a:t>
            </a:r>
            <a:r>
              <a:rPr lang="en-ID" sz="2400" dirty="0" err="1">
                <a:solidFill>
                  <a:schemeClr val="bg1"/>
                </a:solidFill>
              </a:rPr>
              <a:t>secara</a:t>
            </a:r>
            <a:r>
              <a:rPr lang="en-ID" sz="2400" dirty="0">
                <a:solidFill>
                  <a:schemeClr val="bg1"/>
                </a:solidFill>
              </a:rPr>
              <a:t> </a:t>
            </a:r>
            <a:r>
              <a:rPr lang="en-ID" sz="2400" dirty="0" err="1">
                <a:solidFill>
                  <a:schemeClr val="bg1"/>
                </a:solidFill>
              </a:rPr>
              <a:t>khusus</a:t>
            </a:r>
            <a:r>
              <a:rPr lang="en-ID" sz="2400" dirty="0">
                <a:solidFill>
                  <a:schemeClr val="bg1"/>
                </a:solidFill>
              </a:rPr>
              <a:t> di </a:t>
            </a:r>
            <a:r>
              <a:rPr lang="en-ID" sz="2400" dirty="0" err="1">
                <a:solidFill>
                  <a:schemeClr val="bg1"/>
                </a:solidFill>
              </a:rPr>
              <a:t>Provinsi</a:t>
            </a:r>
            <a:r>
              <a:rPr lang="en-ID" sz="2400" dirty="0">
                <a:solidFill>
                  <a:schemeClr val="bg1"/>
                </a:solidFill>
              </a:rPr>
              <a:t> </a:t>
            </a:r>
            <a:r>
              <a:rPr lang="en-ID" sz="2400" dirty="0" err="1">
                <a:solidFill>
                  <a:schemeClr val="bg1"/>
                </a:solidFill>
              </a:rPr>
              <a:t>Nanggroe</a:t>
            </a:r>
            <a:r>
              <a:rPr lang="en-ID" sz="2400" dirty="0">
                <a:solidFill>
                  <a:schemeClr val="bg1"/>
                </a:solidFill>
              </a:rPr>
              <a:t> Aceh Darussalam </a:t>
            </a:r>
            <a:r>
              <a:rPr lang="en-ID" sz="2400" dirty="0" err="1">
                <a:solidFill>
                  <a:schemeClr val="bg1"/>
                </a:solidFill>
              </a:rPr>
              <a:t>melalui</a:t>
            </a:r>
            <a:r>
              <a:rPr lang="en-ID" sz="2400" dirty="0">
                <a:solidFill>
                  <a:schemeClr val="bg1"/>
                </a:solidFill>
              </a:rPr>
              <a:t> </a:t>
            </a:r>
            <a:r>
              <a:rPr lang="en-ID" sz="2400" dirty="0" err="1">
                <a:solidFill>
                  <a:schemeClr val="bg1"/>
                </a:solidFill>
              </a:rPr>
              <a:t>instrumen</a:t>
            </a:r>
            <a:r>
              <a:rPr lang="en-ID" sz="2400" dirty="0">
                <a:solidFill>
                  <a:schemeClr val="bg1"/>
                </a:solidFill>
              </a:rPr>
              <a:t> Qanun (Misal: Qanun Aceh No. 6 </a:t>
            </a:r>
            <a:r>
              <a:rPr lang="en-ID" sz="2400" dirty="0" err="1">
                <a:solidFill>
                  <a:schemeClr val="bg1"/>
                </a:solidFill>
              </a:rPr>
              <a:t>Tahun</a:t>
            </a:r>
            <a:r>
              <a:rPr lang="en-ID" sz="2400" dirty="0">
                <a:solidFill>
                  <a:schemeClr val="bg1"/>
                </a:solidFill>
              </a:rPr>
              <a:t> 2014 </a:t>
            </a:r>
            <a:r>
              <a:rPr lang="en-ID" sz="2400" dirty="0" err="1">
                <a:solidFill>
                  <a:schemeClr val="bg1"/>
                </a:solidFill>
              </a:rPr>
              <a:t>tentang</a:t>
            </a:r>
            <a:r>
              <a:rPr lang="en-ID" sz="2400" dirty="0">
                <a:solidFill>
                  <a:schemeClr val="bg1"/>
                </a:solidFill>
              </a:rPr>
              <a:t> Hukum </a:t>
            </a:r>
            <a:r>
              <a:rPr lang="en-ID" sz="2400" dirty="0" err="1">
                <a:solidFill>
                  <a:schemeClr val="bg1"/>
                </a:solidFill>
              </a:rPr>
              <a:t>Jinayat</a:t>
            </a:r>
            <a:r>
              <a:rPr lang="en-ID" sz="2400" dirty="0">
                <a:solidFill>
                  <a:schemeClr val="bg1"/>
                </a:solidFill>
              </a:rPr>
              <a:t>).</a:t>
            </a:r>
          </a:p>
        </p:txBody>
      </p:sp>
    </p:spTree>
    <p:extLst>
      <p:ext uri="{BB962C8B-B14F-4D97-AF65-F5344CB8AC3E}">
        <p14:creationId xmlns:p14="http://schemas.microsoft.com/office/powerpoint/2010/main" val="42699561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D824A-9326-D16F-EFFC-E0B7455525FD}"/>
            </a:ext>
          </a:extLst>
        </p:cNvPr>
        <p:cNvGrpSpPr/>
        <p:nvPr/>
      </p:nvGrpSpPr>
      <p:grpSpPr>
        <a:xfrm>
          <a:off x="0" y="0"/>
          <a:ext cx="0" cy="0"/>
          <a:chOff x="0" y="0"/>
          <a:chExt cx="0" cy="0"/>
        </a:xfrm>
      </p:grpSpPr>
      <p:pic>
        <p:nvPicPr>
          <p:cNvPr id="2" name="Picture 1" descr="image.png">
            <a:extLst>
              <a:ext uri="{FF2B5EF4-FFF2-40B4-BE49-F238E27FC236}">
                <a16:creationId xmlns:a16="http://schemas.microsoft.com/office/drawing/2014/main" id="{1638E49B-0E06-9724-E90A-70712CAF39B0}"/>
              </a:ext>
            </a:extLst>
          </p:cNvPr>
          <p:cNvPicPr>
            <a:picLocks noChangeAspect="1"/>
          </p:cNvPicPr>
          <p:nvPr/>
        </p:nvPicPr>
        <p:blipFill>
          <a:blip r:embed="rId2"/>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DEFEEAAC-B250-621A-89E7-4146DD8E8A8A}"/>
              </a:ext>
            </a:extLst>
          </p:cNvPr>
          <p:cNvSpPr txBox="1"/>
          <p:nvPr/>
        </p:nvSpPr>
        <p:spPr>
          <a:xfrm>
            <a:off x="513020" y="302359"/>
            <a:ext cx="10991407" cy="6186309"/>
          </a:xfrm>
          <a:prstGeom prst="rect">
            <a:avLst/>
          </a:prstGeom>
          <a:noFill/>
        </p:spPr>
        <p:txBody>
          <a:bodyPr wrap="square">
            <a:spAutoFit/>
          </a:bodyPr>
          <a:lstStyle/>
          <a:p>
            <a:pPr algn="just"/>
            <a:r>
              <a:rPr lang="en-ID" sz="3600" b="1" dirty="0" err="1">
                <a:solidFill>
                  <a:schemeClr val="accent4">
                    <a:lumMod val="75000"/>
                  </a:schemeClr>
                </a:solidFill>
              </a:rPr>
              <a:t>Sinergi</a:t>
            </a:r>
            <a:r>
              <a:rPr lang="en-ID" sz="3600" b="1" dirty="0">
                <a:solidFill>
                  <a:schemeClr val="accent4">
                    <a:lumMod val="75000"/>
                  </a:schemeClr>
                </a:solidFill>
              </a:rPr>
              <a:t> </a:t>
            </a:r>
            <a:r>
              <a:rPr lang="en-ID" sz="3600" b="1" dirty="0" err="1">
                <a:solidFill>
                  <a:schemeClr val="accent4">
                    <a:lumMod val="75000"/>
                  </a:schemeClr>
                </a:solidFill>
              </a:rPr>
              <a:t>Ketiga</a:t>
            </a:r>
            <a:r>
              <a:rPr lang="en-ID" sz="3600" b="1" dirty="0">
                <a:solidFill>
                  <a:schemeClr val="accent4">
                    <a:lumMod val="75000"/>
                  </a:schemeClr>
                </a:solidFill>
              </a:rPr>
              <a:t> </a:t>
            </a:r>
            <a:r>
              <a:rPr lang="en-ID" sz="3600" b="1" dirty="0" err="1">
                <a:solidFill>
                  <a:schemeClr val="accent4">
                    <a:lumMod val="75000"/>
                  </a:schemeClr>
                </a:solidFill>
              </a:rPr>
              <a:t>Sistem</a:t>
            </a:r>
            <a:r>
              <a:rPr lang="en-ID" sz="3600" b="1" dirty="0">
                <a:solidFill>
                  <a:schemeClr val="accent4">
                    <a:lumMod val="75000"/>
                  </a:schemeClr>
                </a:solidFill>
              </a:rPr>
              <a:t> </a:t>
            </a:r>
            <a:r>
              <a:rPr lang="en-ID" sz="3600" b="1" dirty="0" err="1">
                <a:solidFill>
                  <a:schemeClr val="accent4">
                    <a:lumMod val="75000"/>
                  </a:schemeClr>
                </a:solidFill>
              </a:rPr>
              <a:t>dalam</a:t>
            </a:r>
            <a:r>
              <a:rPr lang="en-ID" sz="3600" b="1" dirty="0">
                <a:solidFill>
                  <a:schemeClr val="accent4">
                    <a:lumMod val="75000"/>
                  </a:schemeClr>
                </a:solidFill>
              </a:rPr>
              <a:t> </a:t>
            </a:r>
            <a:r>
              <a:rPr lang="en-ID" sz="3600" b="1" dirty="0" err="1">
                <a:solidFill>
                  <a:schemeClr val="accent4">
                    <a:lumMod val="75000"/>
                  </a:schemeClr>
                </a:solidFill>
              </a:rPr>
              <a:t>Peradilan</a:t>
            </a:r>
            <a:r>
              <a:rPr lang="en-ID" sz="3600" b="1" dirty="0">
                <a:solidFill>
                  <a:schemeClr val="accent4">
                    <a:lumMod val="75000"/>
                  </a:schemeClr>
                </a:solidFill>
              </a:rPr>
              <a:t> </a:t>
            </a:r>
            <a:r>
              <a:rPr lang="en-ID" sz="3600" b="1" dirty="0" err="1">
                <a:solidFill>
                  <a:schemeClr val="accent4">
                    <a:lumMod val="75000"/>
                  </a:schemeClr>
                </a:solidFill>
              </a:rPr>
              <a:t>Pidana</a:t>
            </a:r>
            <a:r>
              <a:rPr lang="en-ID" sz="3600" b="1" dirty="0">
                <a:solidFill>
                  <a:schemeClr val="accent4">
                    <a:lumMod val="75000"/>
                  </a:schemeClr>
                </a:solidFill>
              </a:rPr>
              <a:t> Modern</a:t>
            </a:r>
            <a:endParaRPr lang="en-ID" sz="3600" dirty="0">
              <a:solidFill>
                <a:schemeClr val="accent4">
                  <a:lumMod val="75000"/>
                </a:schemeClr>
              </a:solidFill>
            </a:endParaRPr>
          </a:p>
          <a:p>
            <a:pPr algn="just"/>
            <a:endParaRPr lang="en-ID" sz="2400" dirty="0">
              <a:solidFill>
                <a:schemeClr val="bg1"/>
              </a:solidFill>
            </a:endParaRPr>
          </a:p>
          <a:p>
            <a:pPr algn="just"/>
            <a:r>
              <a:rPr lang="en-ID" sz="2400" dirty="0" err="1">
                <a:solidFill>
                  <a:schemeClr val="bg1"/>
                </a:solidFill>
              </a:rPr>
              <a:t>Ketiga</a:t>
            </a:r>
            <a:r>
              <a:rPr lang="en-ID" sz="2400" dirty="0">
                <a:solidFill>
                  <a:schemeClr val="bg1"/>
                </a:solidFill>
              </a:rPr>
              <a:t> </a:t>
            </a:r>
            <a:r>
              <a:rPr lang="en-ID" sz="2400" dirty="0" err="1">
                <a:solidFill>
                  <a:schemeClr val="bg1"/>
                </a:solidFill>
              </a:rPr>
              <a:t>sistem</a:t>
            </a:r>
            <a:r>
              <a:rPr lang="en-ID" sz="2400" dirty="0">
                <a:solidFill>
                  <a:schemeClr val="bg1"/>
                </a:solidFill>
              </a:rPr>
              <a:t> hukum </a:t>
            </a:r>
            <a:r>
              <a:rPr lang="en-ID" sz="2400" dirty="0" err="1">
                <a:solidFill>
                  <a:schemeClr val="bg1"/>
                </a:solidFill>
              </a:rPr>
              <a:t>tersebut</a:t>
            </a:r>
            <a:r>
              <a:rPr lang="en-ID" sz="2400" dirty="0">
                <a:solidFill>
                  <a:schemeClr val="bg1"/>
                </a:solidFill>
              </a:rPr>
              <a:t> </a:t>
            </a:r>
            <a:r>
              <a:rPr lang="en-ID" sz="2400" dirty="0" err="1">
                <a:solidFill>
                  <a:schemeClr val="bg1"/>
                </a:solidFill>
              </a:rPr>
              <a:t>tidak</a:t>
            </a:r>
            <a:r>
              <a:rPr lang="en-ID" sz="2400" dirty="0">
                <a:solidFill>
                  <a:schemeClr val="bg1"/>
                </a:solidFill>
              </a:rPr>
              <a:t> </a:t>
            </a:r>
            <a:r>
              <a:rPr lang="en-ID" sz="2400" dirty="0" err="1">
                <a:solidFill>
                  <a:schemeClr val="bg1"/>
                </a:solidFill>
              </a:rPr>
              <a:t>saling</a:t>
            </a:r>
            <a:r>
              <a:rPr lang="en-ID" sz="2400" dirty="0">
                <a:solidFill>
                  <a:schemeClr val="bg1"/>
                </a:solidFill>
              </a:rPr>
              <a:t> </a:t>
            </a:r>
            <a:r>
              <a:rPr lang="en-ID" sz="2400" dirty="0" err="1">
                <a:solidFill>
                  <a:schemeClr val="bg1"/>
                </a:solidFill>
              </a:rPr>
              <a:t>meniadakan</a:t>
            </a:r>
            <a:r>
              <a:rPr lang="en-ID" sz="2400" dirty="0">
                <a:solidFill>
                  <a:schemeClr val="bg1"/>
                </a:solidFill>
              </a:rPr>
              <a:t>, </a:t>
            </a:r>
            <a:r>
              <a:rPr lang="en-ID" sz="2400" dirty="0" err="1">
                <a:solidFill>
                  <a:schemeClr val="bg1"/>
                </a:solidFill>
              </a:rPr>
              <a:t>melainkan</a:t>
            </a:r>
            <a:r>
              <a:rPr lang="en-ID" sz="2400" dirty="0">
                <a:solidFill>
                  <a:schemeClr val="bg1"/>
                </a:solidFill>
              </a:rPr>
              <a:t> </a:t>
            </a:r>
            <a:r>
              <a:rPr lang="en-ID" sz="2400" dirty="0" err="1">
                <a:solidFill>
                  <a:schemeClr val="bg1"/>
                </a:solidFill>
              </a:rPr>
              <a:t>saling</a:t>
            </a:r>
            <a:r>
              <a:rPr lang="en-ID" sz="2400" dirty="0">
                <a:solidFill>
                  <a:schemeClr val="bg1"/>
                </a:solidFill>
              </a:rPr>
              <a:t> </a:t>
            </a:r>
            <a:r>
              <a:rPr lang="en-ID" sz="2400" dirty="0" err="1">
                <a:solidFill>
                  <a:schemeClr val="bg1"/>
                </a:solidFill>
              </a:rPr>
              <a:t>melengkapi</a:t>
            </a:r>
            <a:r>
              <a:rPr lang="en-ID" sz="2400" dirty="0">
                <a:solidFill>
                  <a:schemeClr val="bg1"/>
                </a:solidFill>
              </a:rPr>
              <a:t> (</a:t>
            </a:r>
            <a:r>
              <a:rPr lang="en-ID" sz="2400" i="1" dirty="0">
                <a:solidFill>
                  <a:schemeClr val="bg1"/>
                </a:solidFill>
              </a:rPr>
              <a:t>Complementary</a:t>
            </a:r>
            <a:r>
              <a:rPr lang="en-ID" sz="2400" dirty="0">
                <a:solidFill>
                  <a:schemeClr val="bg1"/>
                </a:solidFill>
              </a:rPr>
              <a:t>).</a:t>
            </a:r>
          </a:p>
          <a:p>
            <a:pPr algn="just"/>
            <a:endParaRPr lang="en-ID" sz="2400" dirty="0">
              <a:solidFill>
                <a:schemeClr val="bg1"/>
              </a:solidFill>
            </a:endParaRPr>
          </a:p>
          <a:p>
            <a:pPr marL="342900" indent="-342900" algn="just">
              <a:buFont typeface="Wingdings" panose="05000000000000000000" pitchFamily="2" charset="2"/>
              <a:buChar char="Ø"/>
            </a:pPr>
            <a:r>
              <a:rPr lang="en-ID" sz="2400" dirty="0" err="1">
                <a:solidFill>
                  <a:schemeClr val="bg1"/>
                </a:solidFill>
              </a:rPr>
              <a:t>Sistem</a:t>
            </a:r>
            <a:r>
              <a:rPr lang="en-ID" sz="2400" dirty="0">
                <a:solidFill>
                  <a:schemeClr val="bg1"/>
                </a:solidFill>
              </a:rPr>
              <a:t> </a:t>
            </a:r>
            <a:r>
              <a:rPr lang="en-ID" sz="2400" i="1" dirty="0">
                <a:solidFill>
                  <a:schemeClr val="bg1"/>
                </a:solidFill>
              </a:rPr>
              <a:t>Civil Law</a:t>
            </a:r>
            <a:r>
              <a:rPr lang="en-ID" sz="2400" dirty="0">
                <a:solidFill>
                  <a:schemeClr val="bg1"/>
                </a:solidFill>
              </a:rPr>
              <a:t> </a:t>
            </a:r>
            <a:r>
              <a:rPr lang="en-ID" sz="2400" dirty="0" err="1">
                <a:solidFill>
                  <a:schemeClr val="bg1"/>
                </a:solidFill>
              </a:rPr>
              <a:t>memberikan</a:t>
            </a:r>
            <a:r>
              <a:rPr lang="en-ID" sz="2400" dirty="0">
                <a:solidFill>
                  <a:schemeClr val="bg1"/>
                </a:solidFill>
              </a:rPr>
              <a:t> </a:t>
            </a:r>
            <a:r>
              <a:rPr lang="en-ID" sz="2400" b="1" dirty="0" err="1">
                <a:solidFill>
                  <a:schemeClr val="bg1"/>
                </a:solidFill>
              </a:rPr>
              <a:t>kepastian</a:t>
            </a:r>
            <a:r>
              <a:rPr lang="en-ID" sz="2400" b="1" dirty="0">
                <a:solidFill>
                  <a:schemeClr val="bg1"/>
                </a:solidFill>
              </a:rPr>
              <a:t> hukum</a:t>
            </a:r>
            <a:r>
              <a:rPr lang="en-ID" sz="2400" dirty="0">
                <a:solidFill>
                  <a:schemeClr val="bg1"/>
                </a:solidFill>
              </a:rPr>
              <a:t> (</a:t>
            </a:r>
            <a:r>
              <a:rPr lang="en-ID" sz="2400" dirty="0" err="1">
                <a:solidFill>
                  <a:schemeClr val="bg1"/>
                </a:solidFill>
              </a:rPr>
              <a:t>Legalitas</a:t>
            </a:r>
            <a:r>
              <a:rPr lang="en-ID" sz="2400" dirty="0">
                <a:solidFill>
                  <a:schemeClr val="bg1"/>
                </a:solidFill>
              </a:rPr>
              <a:t> Formal).</a:t>
            </a:r>
          </a:p>
          <a:p>
            <a:pPr algn="just"/>
            <a:endParaRPr lang="en-ID" sz="2400" dirty="0">
              <a:solidFill>
                <a:schemeClr val="bg1"/>
              </a:solidFill>
            </a:endParaRPr>
          </a:p>
          <a:p>
            <a:pPr marL="342900" indent="-342900" algn="just">
              <a:buFont typeface="Wingdings" panose="05000000000000000000" pitchFamily="2" charset="2"/>
              <a:buChar char="Ø"/>
            </a:pPr>
            <a:r>
              <a:rPr lang="en-ID" sz="2400" dirty="0" err="1">
                <a:solidFill>
                  <a:schemeClr val="bg1"/>
                </a:solidFill>
              </a:rPr>
              <a:t>Sistem</a:t>
            </a:r>
            <a:r>
              <a:rPr lang="en-ID" sz="2400" dirty="0">
                <a:solidFill>
                  <a:schemeClr val="bg1"/>
                </a:solidFill>
              </a:rPr>
              <a:t> Hukum Adat </a:t>
            </a:r>
            <a:r>
              <a:rPr lang="en-ID" sz="2400" dirty="0" err="1">
                <a:solidFill>
                  <a:schemeClr val="bg1"/>
                </a:solidFill>
              </a:rPr>
              <a:t>memberikan</a:t>
            </a:r>
            <a:r>
              <a:rPr lang="en-ID" sz="2400" dirty="0">
                <a:solidFill>
                  <a:schemeClr val="bg1"/>
                </a:solidFill>
              </a:rPr>
              <a:t> </a:t>
            </a:r>
            <a:r>
              <a:rPr lang="en-ID" sz="2400" b="1" dirty="0" err="1">
                <a:solidFill>
                  <a:schemeClr val="bg1"/>
                </a:solidFill>
              </a:rPr>
              <a:t>kemanfaatan</a:t>
            </a:r>
            <a:r>
              <a:rPr lang="en-ID" sz="2400" b="1" dirty="0">
                <a:solidFill>
                  <a:schemeClr val="bg1"/>
                </a:solidFill>
              </a:rPr>
              <a:t> dan </a:t>
            </a:r>
            <a:r>
              <a:rPr lang="en-ID" sz="2400" b="1" dirty="0" err="1">
                <a:solidFill>
                  <a:schemeClr val="bg1"/>
                </a:solidFill>
              </a:rPr>
              <a:t>keadilan</a:t>
            </a:r>
            <a:r>
              <a:rPr lang="en-ID" sz="2400" b="1" dirty="0">
                <a:solidFill>
                  <a:schemeClr val="bg1"/>
                </a:solidFill>
              </a:rPr>
              <a:t> </a:t>
            </a:r>
            <a:r>
              <a:rPr lang="en-ID" sz="2400" b="1" dirty="0" err="1">
                <a:solidFill>
                  <a:schemeClr val="bg1"/>
                </a:solidFill>
              </a:rPr>
              <a:t>restoratif</a:t>
            </a:r>
            <a:r>
              <a:rPr lang="en-ID" sz="2400" dirty="0">
                <a:solidFill>
                  <a:schemeClr val="bg1"/>
                </a:solidFill>
              </a:rPr>
              <a:t> (</a:t>
            </a:r>
            <a:r>
              <a:rPr lang="en-ID" sz="2400" dirty="0" err="1">
                <a:solidFill>
                  <a:schemeClr val="bg1"/>
                </a:solidFill>
              </a:rPr>
              <a:t>Legalitas</a:t>
            </a:r>
            <a:r>
              <a:rPr lang="en-ID" sz="2400" dirty="0">
                <a:solidFill>
                  <a:schemeClr val="bg1"/>
                </a:solidFill>
              </a:rPr>
              <a:t> Materiel).</a:t>
            </a:r>
          </a:p>
          <a:p>
            <a:pPr algn="just"/>
            <a:endParaRPr lang="en-ID" sz="2400" dirty="0">
              <a:solidFill>
                <a:schemeClr val="bg1"/>
              </a:solidFill>
            </a:endParaRPr>
          </a:p>
          <a:p>
            <a:pPr marL="342900" indent="-342900" algn="just">
              <a:buFont typeface="Wingdings" panose="05000000000000000000" pitchFamily="2" charset="2"/>
              <a:buChar char="Ø"/>
            </a:pPr>
            <a:r>
              <a:rPr lang="en-ID" sz="2400" dirty="0" err="1">
                <a:solidFill>
                  <a:schemeClr val="bg1"/>
                </a:solidFill>
              </a:rPr>
              <a:t>Sistem</a:t>
            </a:r>
            <a:r>
              <a:rPr lang="en-ID" sz="2400" dirty="0">
                <a:solidFill>
                  <a:schemeClr val="bg1"/>
                </a:solidFill>
              </a:rPr>
              <a:t> Hukum Agama </a:t>
            </a:r>
            <a:r>
              <a:rPr lang="en-ID" sz="2400" dirty="0" err="1">
                <a:solidFill>
                  <a:schemeClr val="bg1"/>
                </a:solidFill>
              </a:rPr>
              <a:t>memberikan</a:t>
            </a:r>
            <a:r>
              <a:rPr lang="en-ID" sz="2400" dirty="0">
                <a:solidFill>
                  <a:schemeClr val="bg1"/>
                </a:solidFill>
              </a:rPr>
              <a:t> </a:t>
            </a:r>
            <a:r>
              <a:rPr lang="en-ID" sz="2400" b="1" dirty="0" err="1">
                <a:solidFill>
                  <a:schemeClr val="bg1"/>
                </a:solidFill>
              </a:rPr>
              <a:t>fondasi</a:t>
            </a:r>
            <a:r>
              <a:rPr lang="en-ID" sz="2400" b="1" dirty="0">
                <a:solidFill>
                  <a:schemeClr val="bg1"/>
                </a:solidFill>
              </a:rPr>
              <a:t> moral dan </a:t>
            </a:r>
            <a:r>
              <a:rPr lang="en-ID" sz="2400" b="1" dirty="0" err="1">
                <a:solidFill>
                  <a:schemeClr val="bg1"/>
                </a:solidFill>
              </a:rPr>
              <a:t>etika</a:t>
            </a:r>
            <a:r>
              <a:rPr lang="en-ID" sz="2400" dirty="0">
                <a:solidFill>
                  <a:schemeClr val="bg1"/>
                </a:solidFill>
              </a:rPr>
              <a:t>.</a:t>
            </a:r>
          </a:p>
          <a:p>
            <a:pPr algn="just"/>
            <a:endParaRPr lang="en-ID" sz="2400" b="1" dirty="0">
              <a:solidFill>
                <a:schemeClr val="bg1"/>
              </a:solidFill>
            </a:endParaRPr>
          </a:p>
          <a:p>
            <a:pPr marL="342900" indent="-342900" algn="just">
              <a:buFont typeface="Wingdings" panose="05000000000000000000" pitchFamily="2" charset="2"/>
              <a:buChar char="Ø"/>
            </a:pPr>
            <a:r>
              <a:rPr lang="en-ID" sz="2400" b="1" dirty="0">
                <a:solidFill>
                  <a:schemeClr val="bg1"/>
                </a:solidFill>
              </a:rPr>
              <a:t>Arah </a:t>
            </a:r>
            <a:r>
              <a:rPr lang="en-ID" sz="2400" b="1" dirty="0" err="1">
                <a:solidFill>
                  <a:schemeClr val="bg1"/>
                </a:solidFill>
              </a:rPr>
              <a:t>Pembaruan</a:t>
            </a:r>
            <a:r>
              <a:rPr lang="en-ID" sz="2400" b="1" dirty="0">
                <a:solidFill>
                  <a:schemeClr val="bg1"/>
                </a:solidFill>
              </a:rPr>
              <a:t>:</a:t>
            </a:r>
            <a:r>
              <a:rPr lang="en-ID" sz="2400" dirty="0">
                <a:solidFill>
                  <a:schemeClr val="bg1"/>
                </a:solidFill>
              </a:rPr>
              <a:t> Hukum </a:t>
            </a:r>
            <a:r>
              <a:rPr lang="en-ID" sz="2400" dirty="0" err="1">
                <a:solidFill>
                  <a:schemeClr val="bg1"/>
                </a:solidFill>
              </a:rPr>
              <a:t>pidana</a:t>
            </a:r>
            <a:r>
              <a:rPr lang="en-ID" sz="2400" dirty="0">
                <a:solidFill>
                  <a:schemeClr val="bg1"/>
                </a:solidFill>
              </a:rPr>
              <a:t> Indonesia modern </a:t>
            </a:r>
            <a:r>
              <a:rPr lang="en-ID" sz="2400" dirty="0" err="1">
                <a:solidFill>
                  <a:schemeClr val="bg1"/>
                </a:solidFill>
              </a:rPr>
              <a:t>bergerak</a:t>
            </a:r>
            <a:r>
              <a:rPr lang="en-ID" sz="2400" dirty="0">
                <a:solidFill>
                  <a:schemeClr val="bg1"/>
                </a:solidFill>
              </a:rPr>
              <a:t> </a:t>
            </a:r>
            <a:r>
              <a:rPr lang="en-ID" sz="2400" dirty="0" err="1">
                <a:solidFill>
                  <a:schemeClr val="bg1"/>
                </a:solidFill>
              </a:rPr>
              <a:t>mensinergikan</a:t>
            </a:r>
            <a:r>
              <a:rPr lang="en-ID" sz="2400" dirty="0">
                <a:solidFill>
                  <a:schemeClr val="bg1"/>
                </a:solidFill>
              </a:rPr>
              <a:t> </a:t>
            </a:r>
            <a:r>
              <a:rPr lang="en-ID" sz="2400" dirty="0" err="1">
                <a:solidFill>
                  <a:schemeClr val="bg1"/>
                </a:solidFill>
              </a:rPr>
              <a:t>ketiganya</a:t>
            </a:r>
            <a:r>
              <a:rPr lang="en-ID" sz="2400" dirty="0">
                <a:solidFill>
                  <a:schemeClr val="bg1"/>
                </a:solidFill>
              </a:rPr>
              <a:t> </a:t>
            </a:r>
            <a:r>
              <a:rPr lang="en-ID" sz="2400" dirty="0" err="1">
                <a:solidFill>
                  <a:schemeClr val="bg1"/>
                </a:solidFill>
              </a:rPr>
              <a:t>untuk</a:t>
            </a:r>
            <a:r>
              <a:rPr lang="en-ID" sz="2400" dirty="0">
                <a:solidFill>
                  <a:schemeClr val="bg1"/>
                </a:solidFill>
              </a:rPr>
              <a:t> </a:t>
            </a:r>
            <a:r>
              <a:rPr lang="en-ID" sz="2400" dirty="0" err="1">
                <a:solidFill>
                  <a:schemeClr val="bg1"/>
                </a:solidFill>
              </a:rPr>
              <a:t>menciptakan</a:t>
            </a:r>
            <a:r>
              <a:rPr lang="en-ID" sz="2400" dirty="0">
                <a:solidFill>
                  <a:schemeClr val="bg1"/>
                </a:solidFill>
              </a:rPr>
              <a:t> </a:t>
            </a:r>
            <a:r>
              <a:rPr lang="en-ID" sz="2400" dirty="0" err="1">
                <a:solidFill>
                  <a:schemeClr val="bg1"/>
                </a:solidFill>
              </a:rPr>
              <a:t>sistem</a:t>
            </a:r>
            <a:r>
              <a:rPr lang="en-ID" sz="2400" dirty="0">
                <a:solidFill>
                  <a:schemeClr val="bg1"/>
                </a:solidFill>
              </a:rPr>
              <a:t> </a:t>
            </a:r>
            <a:r>
              <a:rPr lang="en-ID" sz="2400" dirty="0" err="1">
                <a:solidFill>
                  <a:schemeClr val="bg1"/>
                </a:solidFill>
              </a:rPr>
              <a:t>keadilan</a:t>
            </a:r>
            <a:r>
              <a:rPr lang="en-ID" sz="2400" dirty="0">
                <a:solidFill>
                  <a:schemeClr val="bg1"/>
                </a:solidFill>
              </a:rPr>
              <a:t> yang </a:t>
            </a:r>
            <a:r>
              <a:rPr lang="en-ID" sz="2400" dirty="0" err="1">
                <a:solidFill>
                  <a:schemeClr val="bg1"/>
                </a:solidFill>
              </a:rPr>
              <a:t>berakar</a:t>
            </a:r>
            <a:r>
              <a:rPr lang="en-ID" sz="2400" dirty="0">
                <a:solidFill>
                  <a:schemeClr val="bg1"/>
                </a:solidFill>
              </a:rPr>
              <a:t> pada </a:t>
            </a:r>
            <a:r>
              <a:rPr lang="en-ID" sz="2400" dirty="0" err="1">
                <a:solidFill>
                  <a:schemeClr val="bg1"/>
                </a:solidFill>
              </a:rPr>
              <a:t>nilai-nilai</a:t>
            </a:r>
            <a:r>
              <a:rPr lang="en-ID" sz="2400" dirty="0">
                <a:solidFill>
                  <a:schemeClr val="bg1"/>
                </a:solidFill>
              </a:rPr>
              <a:t> </a:t>
            </a:r>
            <a:r>
              <a:rPr lang="en-ID" sz="2400" dirty="0" err="1">
                <a:solidFill>
                  <a:schemeClr val="bg1"/>
                </a:solidFill>
              </a:rPr>
              <a:t>keindonesiaan</a:t>
            </a:r>
            <a:r>
              <a:rPr lang="en-ID" sz="2400" dirty="0">
                <a:solidFill>
                  <a:schemeClr val="bg1"/>
                </a:solidFill>
              </a:rPr>
              <a:t>.</a:t>
            </a:r>
          </a:p>
          <a:p>
            <a:pPr algn="just">
              <a:buNone/>
            </a:pPr>
            <a:endParaRPr lang="en-ID" sz="2400" dirty="0">
              <a:solidFill>
                <a:schemeClr val="bg1"/>
              </a:solidFill>
            </a:endParaRPr>
          </a:p>
        </p:txBody>
      </p:sp>
    </p:spTree>
    <p:extLst>
      <p:ext uri="{BB962C8B-B14F-4D97-AF65-F5344CB8AC3E}">
        <p14:creationId xmlns:p14="http://schemas.microsoft.com/office/powerpoint/2010/main" val="11044086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90B10"/>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666750" y="3971925"/>
            <a:ext cx="10858500" cy="1905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07028" y="4457700"/>
            <a:ext cx="2508282" cy="738664"/>
          </a:xfrm>
          <a:prstGeom prst="rect">
            <a:avLst/>
          </a:prstGeom>
          <a:noFill/>
        </p:spPr>
        <p:txBody>
          <a:bodyPr wrap="square" lIns="0" tIns="0" rIns="0" bIns="0" anchor="t">
            <a:spAutoFit/>
          </a:bodyPr>
          <a:lstStyle/>
          <a:p>
            <a:pPr algn="ctr"/>
            <a:r>
              <a:rPr sz="2400" b="0" i="0" u="none" dirty="0" err="1">
                <a:solidFill>
                  <a:srgbClr val="C5A059"/>
                </a:solidFill>
                <a:latin typeface="Playfair Display SemiBold"/>
              </a:rPr>
              <a:t>Penyelidikan</a:t>
            </a:r>
            <a:r>
              <a:rPr sz="2400" b="0" i="0" u="none" dirty="0">
                <a:solidFill>
                  <a:srgbClr val="C5A059"/>
                </a:solidFill>
                <a:latin typeface="Playfair Display SemiBold"/>
              </a:rPr>
              <a:t> &amp; </a:t>
            </a:r>
            <a:r>
              <a:rPr sz="2400" b="0" i="0" u="none" dirty="0" err="1">
                <a:solidFill>
                  <a:srgbClr val="C5A059"/>
                </a:solidFill>
                <a:latin typeface="Playfair Display SemiBold"/>
              </a:rPr>
              <a:t>Penyidikan</a:t>
            </a:r>
            <a:endParaRPr sz="2400" b="0" i="0" u="none" dirty="0">
              <a:solidFill>
                <a:srgbClr val="C5A059"/>
              </a:solidFill>
              <a:latin typeface="Playfair Display SemiBold"/>
            </a:endParaRPr>
          </a:p>
        </p:txBody>
      </p:sp>
      <p:sp>
        <p:nvSpPr>
          <p:cNvPr id="5" name="TextBox 4"/>
          <p:cNvSpPr txBox="1"/>
          <p:nvPr/>
        </p:nvSpPr>
        <p:spPr>
          <a:xfrm>
            <a:off x="726470" y="5261833"/>
            <a:ext cx="2388840" cy="1157368"/>
          </a:xfrm>
          <a:prstGeom prst="rect">
            <a:avLst/>
          </a:prstGeom>
          <a:noFill/>
        </p:spPr>
        <p:txBody>
          <a:bodyPr wrap="square" lIns="0" tIns="0" rIns="0" bIns="0" anchor="t">
            <a:spAutoFit/>
          </a:bodyPr>
          <a:lstStyle/>
          <a:p>
            <a:pPr algn="ctr">
              <a:lnSpc>
                <a:spcPts val="1800"/>
              </a:lnSpc>
            </a:pPr>
            <a:r>
              <a:rPr b="0" i="0" u="none" dirty="0">
                <a:solidFill>
                  <a:srgbClr val="A0AABF"/>
                </a:solidFill>
                <a:latin typeface="Plus Jakarta Sans"/>
              </a:rPr>
              <a:t>Fase </a:t>
            </a:r>
            <a:r>
              <a:rPr b="0" i="0" u="none" dirty="0" err="1">
                <a:solidFill>
                  <a:srgbClr val="A0AABF"/>
                </a:solidFill>
                <a:latin typeface="Plus Jakarta Sans"/>
              </a:rPr>
              <a:t>Kepolisian</a:t>
            </a:r>
            <a:r>
              <a:rPr b="0" i="0" u="none" dirty="0">
                <a:solidFill>
                  <a:srgbClr val="A0AABF"/>
                </a:solidFill>
                <a:latin typeface="Plus Jakarta Sans"/>
              </a:rPr>
              <a:t>: </a:t>
            </a:r>
            <a:r>
              <a:rPr b="0" i="0" u="none" dirty="0" err="1">
                <a:solidFill>
                  <a:srgbClr val="A0AABF"/>
                </a:solidFill>
                <a:latin typeface="Plus Jakarta Sans"/>
              </a:rPr>
              <a:t>Mencari</a:t>
            </a:r>
            <a:r>
              <a:rPr b="0" i="0" u="none" dirty="0">
                <a:solidFill>
                  <a:srgbClr val="A0AABF"/>
                </a:solidFill>
                <a:latin typeface="Plus Jakarta Sans"/>
              </a:rPr>
              <a:t> </a:t>
            </a:r>
            <a:r>
              <a:rPr b="0" i="0" u="none" dirty="0" err="1">
                <a:solidFill>
                  <a:srgbClr val="A0AABF"/>
                </a:solidFill>
                <a:latin typeface="Plus Jakarta Sans"/>
              </a:rPr>
              <a:t>peristiwa</a:t>
            </a:r>
            <a:r>
              <a:rPr b="0" i="0" u="none" dirty="0">
                <a:solidFill>
                  <a:srgbClr val="A0AABF"/>
                </a:solidFill>
                <a:latin typeface="Plus Jakarta Sans"/>
              </a:rPr>
              <a:t> </a:t>
            </a:r>
            <a:r>
              <a:rPr b="0" i="0" u="none" dirty="0" err="1">
                <a:solidFill>
                  <a:srgbClr val="A0AABF"/>
                </a:solidFill>
                <a:latin typeface="Plus Jakarta Sans"/>
              </a:rPr>
              <a:t>pidana</a:t>
            </a:r>
            <a:r>
              <a:rPr b="0" i="0" u="none" dirty="0">
                <a:solidFill>
                  <a:srgbClr val="A0AABF"/>
                </a:solidFill>
                <a:latin typeface="Plus Jakarta Sans"/>
              </a:rPr>
              <a:t>, </a:t>
            </a:r>
            <a:r>
              <a:rPr b="0" i="0" u="none" dirty="0" err="1">
                <a:solidFill>
                  <a:srgbClr val="A0AABF"/>
                </a:solidFill>
                <a:latin typeface="Plus Jakarta Sans"/>
              </a:rPr>
              <a:t>mengumpulkan</a:t>
            </a:r>
            <a:r>
              <a:rPr b="0" i="0" u="none" dirty="0">
                <a:solidFill>
                  <a:srgbClr val="A0AABF"/>
                </a:solidFill>
                <a:latin typeface="Plus Jakarta Sans"/>
              </a:rPr>
              <a:t> </a:t>
            </a:r>
            <a:r>
              <a:rPr b="0" i="0" u="none" dirty="0" err="1">
                <a:solidFill>
                  <a:srgbClr val="A0AABF"/>
                </a:solidFill>
                <a:latin typeface="Plus Jakarta Sans"/>
              </a:rPr>
              <a:t>bukti</a:t>
            </a:r>
            <a:r>
              <a:rPr b="0" i="0" u="none" dirty="0">
                <a:solidFill>
                  <a:srgbClr val="A0AABF"/>
                </a:solidFill>
                <a:latin typeface="Plus Jakarta Sans"/>
              </a:rPr>
              <a:t>, dan </a:t>
            </a:r>
            <a:r>
              <a:rPr b="0" i="0" u="none" dirty="0" err="1">
                <a:solidFill>
                  <a:srgbClr val="A0AABF"/>
                </a:solidFill>
                <a:latin typeface="Plus Jakarta Sans"/>
              </a:rPr>
              <a:t>menetapkan</a:t>
            </a:r>
            <a:r>
              <a:rPr b="0" i="0" u="none" dirty="0">
                <a:solidFill>
                  <a:srgbClr val="A0AABF"/>
                </a:solidFill>
                <a:latin typeface="Plus Jakarta Sans"/>
              </a:rPr>
              <a:t> </a:t>
            </a:r>
            <a:r>
              <a:rPr b="0" i="0" u="none" dirty="0" err="1">
                <a:solidFill>
                  <a:srgbClr val="A0AABF"/>
                </a:solidFill>
                <a:latin typeface="Plus Jakarta Sans"/>
              </a:rPr>
              <a:t>Tersangka</a:t>
            </a:r>
            <a:r>
              <a:rPr b="0" i="0" u="none" dirty="0">
                <a:solidFill>
                  <a:srgbClr val="A0AABF"/>
                </a:solidFill>
                <a:latin typeface="Plus Jakarta Sans"/>
              </a:rPr>
              <a:t>.</a:t>
            </a:r>
          </a:p>
        </p:txBody>
      </p:sp>
      <p:sp>
        <p:nvSpPr>
          <p:cNvPr id="6" name="TextBox 5"/>
          <p:cNvSpPr txBox="1"/>
          <p:nvPr/>
        </p:nvSpPr>
        <p:spPr>
          <a:xfrm>
            <a:off x="3430149" y="2497693"/>
            <a:ext cx="2508282" cy="369332"/>
          </a:xfrm>
          <a:prstGeom prst="rect">
            <a:avLst/>
          </a:prstGeom>
          <a:noFill/>
        </p:spPr>
        <p:txBody>
          <a:bodyPr wrap="square" lIns="0" tIns="0" rIns="0" bIns="0" anchor="t">
            <a:spAutoFit/>
          </a:bodyPr>
          <a:lstStyle/>
          <a:p>
            <a:pPr algn="ctr"/>
            <a:r>
              <a:rPr sz="2400" b="0" i="0" u="none" dirty="0" err="1">
                <a:solidFill>
                  <a:srgbClr val="C5A059"/>
                </a:solidFill>
                <a:latin typeface="Playfair Display SemiBold"/>
              </a:rPr>
              <a:t>Pra-Penuntutan</a:t>
            </a:r>
            <a:endParaRPr sz="2400" b="0" i="0" u="none" dirty="0">
              <a:solidFill>
                <a:srgbClr val="C5A059"/>
              </a:solidFill>
              <a:latin typeface="Playfair Display SemiBold"/>
            </a:endParaRPr>
          </a:p>
        </p:txBody>
      </p:sp>
      <p:sp>
        <p:nvSpPr>
          <p:cNvPr id="7" name="TextBox 6"/>
          <p:cNvSpPr txBox="1"/>
          <p:nvPr/>
        </p:nvSpPr>
        <p:spPr>
          <a:xfrm>
            <a:off x="3489870" y="2952494"/>
            <a:ext cx="2388840" cy="923330"/>
          </a:xfrm>
          <a:prstGeom prst="rect">
            <a:avLst/>
          </a:prstGeom>
          <a:noFill/>
        </p:spPr>
        <p:txBody>
          <a:bodyPr wrap="square" lIns="0" tIns="0" rIns="0" bIns="0" anchor="t">
            <a:spAutoFit/>
          </a:bodyPr>
          <a:lstStyle/>
          <a:p>
            <a:pPr algn="ctr">
              <a:lnSpc>
                <a:spcPts val="1800"/>
              </a:lnSpc>
            </a:pPr>
            <a:r>
              <a:rPr sz="1600" b="0" i="0" u="none" dirty="0">
                <a:solidFill>
                  <a:srgbClr val="A0AABF"/>
                </a:solidFill>
                <a:latin typeface="Plus Jakarta Sans"/>
              </a:rPr>
              <a:t>Fase </a:t>
            </a:r>
            <a:r>
              <a:rPr sz="1600" b="0" i="0" u="none" dirty="0" err="1">
                <a:solidFill>
                  <a:srgbClr val="A0AABF"/>
                </a:solidFill>
                <a:latin typeface="Plus Jakarta Sans"/>
              </a:rPr>
              <a:t>Transisi</a:t>
            </a:r>
            <a:r>
              <a:rPr sz="1600" b="0" i="0" u="none" dirty="0">
                <a:solidFill>
                  <a:srgbClr val="A0AABF"/>
                </a:solidFill>
                <a:latin typeface="Plus Jakarta Sans"/>
              </a:rPr>
              <a:t>: </a:t>
            </a:r>
            <a:r>
              <a:rPr sz="1600" b="0" i="0" u="none" dirty="0" err="1">
                <a:solidFill>
                  <a:srgbClr val="A0AABF"/>
                </a:solidFill>
                <a:latin typeface="Plus Jakarta Sans"/>
              </a:rPr>
              <a:t>Penyerahan</a:t>
            </a:r>
            <a:r>
              <a:rPr sz="1600" b="0" i="0" u="none" dirty="0">
                <a:solidFill>
                  <a:srgbClr val="A0AABF"/>
                </a:solidFill>
                <a:latin typeface="Plus Jakarta Sans"/>
              </a:rPr>
              <a:t> </a:t>
            </a:r>
            <a:r>
              <a:rPr sz="1600" b="0" i="0" u="none" dirty="0" err="1">
                <a:solidFill>
                  <a:srgbClr val="A0AABF"/>
                </a:solidFill>
                <a:latin typeface="Plus Jakarta Sans"/>
              </a:rPr>
              <a:t>berkas</a:t>
            </a:r>
            <a:r>
              <a:rPr sz="1600" b="0" i="0" u="none" dirty="0">
                <a:solidFill>
                  <a:srgbClr val="A0AABF"/>
                </a:solidFill>
                <a:latin typeface="Plus Jakarta Sans"/>
              </a:rPr>
              <a:t> (P-19/P-21) dan </a:t>
            </a:r>
            <a:r>
              <a:rPr sz="1600" b="0" i="0" u="none" dirty="0" err="1">
                <a:solidFill>
                  <a:srgbClr val="A0AABF"/>
                </a:solidFill>
                <a:latin typeface="Plus Jakarta Sans"/>
              </a:rPr>
              <a:t>pelimpahan</a:t>
            </a:r>
            <a:r>
              <a:rPr sz="1600" b="0" i="0" u="none" dirty="0">
                <a:solidFill>
                  <a:srgbClr val="A0AABF"/>
                </a:solidFill>
                <a:latin typeface="Plus Jakarta Sans"/>
              </a:rPr>
              <a:t> </a:t>
            </a:r>
            <a:r>
              <a:rPr sz="1600" b="0" i="0" u="none" dirty="0" err="1">
                <a:solidFill>
                  <a:srgbClr val="A0AABF"/>
                </a:solidFill>
                <a:latin typeface="Plus Jakarta Sans"/>
              </a:rPr>
              <a:t>tanggung</a:t>
            </a:r>
            <a:r>
              <a:rPr sz="1600" b="0" i="0" u="none" dirty="0">
                <a:solidFill>
                  <a:srgbClr val="A0AABF"/>
                </a:solidFill>
                <a:latin typeface="Plus Jakarta Sans"/>
              </a:rPr>
              <a:t> </a:t>
            </a:r>
            <a:r>
              <a:rPr sz="1600" b="0" i="0" u="none" dirty="0" err="1">
                <a:solidFill>
                  <a:srgbClr val="A0AABF"/>
                </a:solidFill>
                <a:latin typeface="Plus Jakarta Sans"/>
              </a:rPr>
              <a:t>jawab</a:t>
            </a:r>
            <a:r>
              <a:rPr sz="1600" b="0" i="0" u="none" dirty="0">
                <a:solidFill>
                  <a:srgbClr val="A0AABF"/>
                </a:solidFill>
                <a:latin typeface="Plus Jakarta Sans"/>
              </a:rPr>
              <a:t> </a:t>
            </a:r>
            <a:r>
              <a:rPr sz="1600" b="0" i="0" u="none" dirty="0" err="1">
                <a:solidFill>
                  <a:srgbClr val="A0AABF"/>
                </a:solidFill>
                <a:latin typeface="Plus Jakarta Sans"/>
              </a:rPr>
              <a:t>ke</a:t>
            </a:r>
            <a:r>
              <a:rPr sz="1600" b="0" i="0" u="none" dirty="0">
                <a:solidFill>
                  <a:srgbClr val="A0AABF"/>
                </a:solidFill>
                <a:latin typeface="Plus Jakarta Sans"/>
              </a:rPr>
              <a:t> Kejaksaan.</a:t>
            </a:r>
          </a:p>
        </p:txBody>
      </p:sp>
      <p:sp>
        <p:nvSpPr>
          <p:cNvPr id="8" name="TextBox 7"/>
          <p:cNvSpPr txBox="1"/>
          <p:nvPr/>
        </p:nvSpPr>
        <p:spPr>
          <a:xfrm>
            <a:off x="6253270" y="4367655"/>
            <a:ext cx="2508282" cy="369332"/>
          </a:xfrm>
          <a:prstGeom prst="rect">
            <a:avLst/>
          </a:prstGeom>
          <a:noFill/>
        </p:spPr>
        <p:txBody>
          <a:bodyPr wrap="square" lIns="0" tIns="0" rIns="0" bIns="0" anchor="t">
            <a:spAutoFit/>
          </a:bodyPr>
          <a:lstStyle/>
          <a:p>
            <a:pPr algn="ctr"/>
            <a:r>
              <a:rPr sz="2400" b="0" i="0" u="none" dirty="0" err="1">
                <a:solidFill>
                  <a:srgbClr val="C5A059"/>
                </a:solidFill>
                <a:latin typeface="Playfair Display SemiBold"/>
              </a:rPr>
              <a:t>Persidangan</a:t>
            </a:r>
            <a:endParaRPr sz="2400" b="0" i="0" u="none" dirty="0">
              <a:solidFill>
                <a:srgbClr val="C5A059"/>
              </a:solidFill>
              <a:latin typeface="Playfair Display SemiBold"/>
            </a:endParaRPr>
          </a:p>
        </p:txBody>
      </p:sp>
      <p:sp>
        <p:nvSpPr>
          <p:cNvPr id="9" name="TextBox 8"/>
          <p:cNvSpPr txBox="1"/>
          <p:nvPr/>
        </p:nvSpPr>
        <p:spPr>
          <a:xfrm>
            <a:off x="6312991" y="4838700"/>
            <a:ext cx="2388840" cy="1164165"/>
          </a:xfrm>
          <a:prstGeom prst="rect">
            <a:avLst/>
          </a:prstGeom>
          <a:noFill/>
        </p:spPr>
        <p:txBody>
          <a:bodyPr wrap="square" lIns="0" tIns="0" rIns="0" bIns="0" anchor="t">
            <a:spAutoFit/>
          </a:bodyPr>
          <a:lstStyle/>
          <a:p>
            <a:pPr algn="ctr">
              <a:lnSpc>
                <a:spcPts val="1800"/>
              </a:lnSpc>
            </a:pPr>
            <a:r>
              <a:rPr sz="2000" b="0" i="0" u="none" dirty="0">
                <a:solidFill>
                  <a:srgbClr val="A0AABF"/>
                </a:solidFill>
                <a:latin typeface="Plus Jakarta Sans"/>
              </a:rPr>
              <a:t>Fase </a:t>
            </a:r>
            <a:r>
              <a:rPr sz="2000" b="0" i="0" u="none" dirty="0" err="1">
                <a:solidFill>
                  <a:srgbClr val="A0AABF"/>
                </a:solidFill>
                <a:latin typeface="Plus Jakarta Sans"/>
              </a:rPr>
              <a:t>Pengadilan</a:t>
            </a:r>
            <a:r>
              <a:rPr sz="2000" b="0" i="0" u="none" dirty="0">
                <a:solidFill>
                  <a:srgbClr val="A0AABF"/>
                </a:solidFill>
                <a:latin typeface="Plus Jakarta Sans"/>
              </a:rPr>
              <a:t>: </a:t>
            </a:r>
            <a:r>
              <a:rPr sz="2000" b="0" i="0" u="none" dirty="0" err="1">
                <a:solidFill>
                  <a:srgbClr val="A0AABF"/>
                </a:solidFill>
                <a:latin typeface="Plus Jakarta Sans"/>
              </a:rPr>
              <a:t>Pembacaan</a:t>
            </a:r>
            <a:r>
              <a:rPr sz="2000" b="0" i="0" u="none" dirty="0">
                <a:solidFill>
                  <a:srgbClr val="A0AABF"/>
                </a:solidFill>
                <a:latin typeface="Plus Jakarta Sans"/>
              </a:rPr>
              <a:t> </a:t>
            </a:r>
            <a:r>
              <a:rPr sz="2000" b="0" i="0" u="none" dirty="0" err="1">
                <a:solidFill>
                  <a:srgbClr val="A0AABF"/>
                </a:solidFill>
                <a:latin typeface="Plus Jakarta Sans"/>
              </a:rPr>
              <a:t>dakwaan</a:t>
            </a:r>
            <a:r>
              <a:rPr sz="2000" b="0" i="0" u="none" dirty="0">
                <a:solidFill>
                  <a:srgbClr val="A0AABF"/>
                </a:solidFill>
                <a:latin typeface="Plus Jakarta Sans"/>
              </a:rPr>
              <a:t>, </a:t>
            </a:r>
            <a:r>
              <a:rPr sz="2000" b="0" i="0" u="none" dirty="0" err="1">
                <a:solidFill>
                  <a:srgbClr val="A0AABF"/>
                </a:solidFill>
                <a:latin typeface="Plus Jakarta Sans"/>
              </a:rPr>
              <a:t>pembuktian</a:t>
            </a:r>
            <a:r>
              <a:rPr sz="2000" b="0" i="0" u="none" dirty="0">
                <a:solidFill>
                  <a:srgbClr val="A0AABF"/>
                </a:solidFill>
                <a:latin typeface="Plus Jakarta Sans"/>
              </a:rPr>
              <a:t>, dan </a:t>
            </a:r>
            <a:r>
              <a:rPr sz="2000" b="0" i="0" u="none" dirty="0" err="1">
                <a:solidFill>
                  <a:srgbClr val="A0AABF"/>
                </a:solidFill>
                <a:latin typeface="Plus Jakarta Sans"/>
              </a:rPr>
              <a:t>penjatuhan</a:t>
            </a:r>
            <a:r>
              <a:rPr sz="2000" b="0" i="0" u="none" dirty="0">
                <a:solidFill>
                  <a:srgbClr val="A0AABF"/>
                </a:solidFill>
                <a:latin typeface="Plus Jakarta Sans"/>
              </a:rPr>
              <a:t> </a:t>
            </a:r>
            <a:r>
              <a:rPr sz="2000" b="0" i="0" u="none" dirty="0" err="1">
                <a:solidFill>
                  <a:srgbClr val="A0AABF"/>
                </a:solidFill>
                <a:latin typeface="Plus Jakarta Sans"/>
              </a:rPr>
              <a:t>vonis</a:t>
            </a:r>
            <a:r>
              <a:rPr sz="2000" b="0" i="0" u="none" dirty="0">
                <a:solidFill>
                  <a:srgbClr val="A0AABF"/>
                </a:solidFill>
                <a:latin typeface="Plus Jakarta Sans"/>
              </a:rPr>
              <a:t> oleh Hakim.</a:t>
            </a:r>
          </a:p>
        </p:txBody>
      </p:sp>
      <p:sp>
        <p:nvSpPr>
          <p:cNvPr id="10" name="TextBox 9"/>
          <p:cNvSpPr txBox="1"/>
          <p:nvPr/>
        </p:nvSpPr>
        <p:spPr>
          <a:xfrm>
            <a:off x="9076391" y="2583162"/>
            <a:ext cx="2508282" cy="369332"/>
          </a:xfrm>
          <a:prstGeom prst="rect">
            <a:avLst/>
          </a:prstGeom>
          <a:noFill/>
        </p:spPr>
        <p:txBody>
          <a:bodyPr wrap="square" lIns="0" tIns="0" rIns="0" bIns="0" anchor="t">
            <a:spAutoFit/>
          </a:bodyPr>
          <a:lstStyle/>
          <a:p>
            <a:pPr algn="ctr"/>
            <a:r>
              <a:rPr sz="2400" b="0" i="0" u="none" dirty="0">
                <a:solidFill>
                  <a:srgbClr val="C5A059"/>
                </a:solidFill>
                <a:latin typeface="Playfair Display SemiBold"/>
              </a:rPr>
              <a:t>Upaya Hukum</a:t>
            </a:r>
          </a:p>
        </p:txBody>
      </p:sp>
      <p:sp>
        <p:nvSpPr>
          <p:cNvPr id="11" name="TextBox 10"/>
          <p:cNvSpPr txBox="1"/>
          <p:nvPr/>
        </p:nvSpPr>
        <p:spPr>
          <a:xfrm>
            <a:off x="9136410" y="2978119"/>
            <a:ext cx="2388840" cy="926536"/>
          </a:xfrm>
          <a:prstGeom prst="rect">
            <a:avLst/>
          </a:prstGeom>
          <a:noFill/>
        </p:spPr>
        <p:txBody>
          <a:bodyPr wrap="square" lIns="0" tIns="0" rIns="0" bIns="0" anchor="t">
            <a:spAutoFit/>
          </a:bodyPr>
          <a:lstStyle/>
          <a:p>
            <a:pPr algn="ctr">
              <a:lnSpc>
                <a:spcPts val="1800"/>
              </a:lnSpc>
            </a:pPr>
            <a:r>
              <a:rPr b="0" i="0" u="none" dirty="0">
                <a:solidFill>
                  <a:srgbClr val="A0AABF"/>
                </a:solidFill>
                <a:latin typeface="Plus Jakarta Sans"/>
              </a:rPr>
              <a:t>Fase </a:t>
            </a:r>
            <a:r>
              <a:rPr b="0" i="0" u="none" dirty="0" err="1">
                <a:solidFill>
                  <a:srgbClr val="A0AABF"/>
                </a:solidFill>
                <a:latin typeface="Plus Jakarta Sans"/>
              </a:rPr>
              <a:t>Lanjutan</a:t>
            </a:r>
            <a:r>
              <a:rPr b="0" i="0" u="none" dirty="0">
                <a:solidFill>
                  <a:srgbClr val="A0AABF"/>
                </a:solidFill>
                <a:latin typeface="Plus Jakarta Sans"/>
              </a:rPr>
              <a:t>: </a:t>
            </a:r>
            <a:r>
              <a:rPr b="0" i="0" u="none" dirty="0" err="1">
                <a:solidFill>
                  <a:srgbClr val="A0AABF"/>
                </a:solidFill>
                <a:latin typeface="Plus Jakarta Sans"/>
              </a:rPr>
              <a:t>Pengajuan</a:t>
            </a:r>
            <a:r>
              <a:rPr b="0" i="0" u="none" dirty="0">
                <a:solidFill>
                  <a:srgbClr val="A0AABF"/>
                </a:solidFill>
                <a:latin typeface="Plus Jakarta Sans"/>
              </a:rPr>
              <a:t> Banding </a:t>
            </a:r>
            <a:r>
              <a:rPr b="0" i="0" u="none" dirty="0" err="1">
                <a:solidFill>
                  <a:srgbClr val="A0AABF"/>
                </a:solidFill>
                <a:latin typeface="Plus Jakarta Sans"/>
              </a:rPr>
              <a:t>ke</a:t>
            </a:r>
            <a:r>
              <a:rPr b="0" i="0" u="none" dirty="0">
                <a:solidFill>
                  <a:srgbClr val="A0AABF"/>
                </a:solidFill>
                <a:latin typeface="Plus Jakarta Sans"/>
              </a:rPr>
              <a:t> </a:t>
            </a:r>
            <a:r>
              <a:rPr b="0" i="0" u="none" dirty="0" err="1">
                <a:solidFill>
                  <a:srgbClr val="A0AABF"/>
                </a:solidFill>
                <a:latin typeface="Plus Jakarta Sans"/>
              </a:rPr>
              <a:t>Pengadilan</a:t>
            </a:r>
            <a:r>
              <a:rPr b="0" i="0" u="none" dirty="0">
                <a:solidFill>
                  <a:srgbClr val="A0AABF"/>
                </a:solidFill>
                <a:latin typeface="Plus Jakarta Sans"/>
              </a:rPr>
              <a:t> Tinggi </a:t>
            </a:r>
            <a:r>
              <a:rPr b="0" i="0" u="none" dirty="0" err="1">
                <a:solidFill>
                  <a:srgbClr val="A0AABF"/>
                </a:solidFill>
                <a:latin typeface="Plus Jakarta Sans"/>
              </a:rPr>
              <a:t>atau</a:t>
            </a:r>
            <a:r>
              <a:rPr b="0" i="0" u="none" dirty="0">
                <a:solidFill>
                  <a:srgbClr val="A0AABF"/>
                </a:solidFill>
                <a:latin typeface="Plus Jakarta Sans"/>
              </a:rPr>
              <a:t> </a:t>
            </a:r>
            <a:r>
              <a:rPr b="0" i="0" u="none" dirty="0" err="1">
                <a:solidFill>
                  <a:srgbClr val="A0AABF"/>
                </a:solidFill>
                <a:latin typeface="Plus Jakarta Sans"/>
              </a:rPr>
              <a:t>Kasasi</a:t>
            </a:r>
            <a:r>
              <a:rPr b="0" i="0" u="none" dirty="0">
                <a:solidFill>
                  <a:srgbClr val="A0AABF"/>
                </a:solidFill>
                <a:latin typeface="Plus Jakarta Sans"/>
              </a:rPr>
              <a:t> </a:t>
            </a:r>
            <a:r>
              <a:rPr b="0" i="0" u="none" dirty="0" err="1">
                <a:solidFill>
                  <a:srgbClr val="A0AABF"/>
                </a:solidFill>
                <a:latin typeface="Plus Jakarta Sans"/>
              </a:rPr>
              <a:t>ke</a:t>
            </a:r>
            <a:r>
              <a:rPr b="0" i="0" u="none" dirty="0">
                <a:solidFill>
                  <a:srgbClr val="A0AABF"/>
                </a:solidFill>
                <a:latin typeface="Plus Jakarta Sans"/>
              </a:rPr>
              <a:t> </a:t>
            </a:r>
            <a:r>
              <a:rPr b="0" i="0" u="none" dirty="0" err="1">
                <a:solidFill>
                  <a:srgbClr val="A0AABF"/>
                </a:solidFill>
                <a:latin typeface="Plus Jakarta Sans"/>
              </a:rPr>
              <a:t>Mahkamah</a:t>
            </a:r>
            <a:r>
              <a:rPr b="0" i="0" u="none" dirty="0">
                <a:solidFill>
                  <a:srgbClr val="A0AABF"/>
                </a:solidFill>
                <a:latin typeface="Plus Jakarta Sans"/>
              </a:rPr>
              <a:t> Agung.</a:t>
            </a:r>
          </a:p>
        </p:txBody>
      </p:sp>
      <p:sp>
        <p:nvSpPr>
          <p:cNvPr id="12" name="Rounded Rectangle 11"/>
          <p:cNvSpPr/>
          <p:nvPr/>
        </p:nvSpPr>
        <p:spPr>
          <a:xfrm>
            <a:off x="1765920" y="4029075"/>
            <a:ext cx="190500" cy="190500"/>
          </a:xfrm>
          <a:prstGeom prst="roundRect">
            <a:avLst>
              <a:gd name="adj" fmla="val 50000"/>
            </a:avLst>
          </a:prstGeom>
          <a:solidFill>
            <a:srgbClr val="090B10"/>
          </a:solidFill>
          <a:ln w="38100">
            <a:solidFill>
              <a:srgbClr val="C5A05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ounded Rectangle 12"/>
          <p:cNvSpPr/>
          <p:nvPr/>
        </p:nvSpPr>
        <p:spPr>
          <a:xfrm>
            <a:off x="4589040" y="4029075"/>
            <a:ext cx="190500" cy="190500"/>
          </a:xfrm>
          <a:prstGeom prst="roundRect">
            <a:avLst>
              <a:gd name="adj" fmla="val 50000"/>
            </a:avLst>
          </a:prstGeom>
          <a:solidFill>
            <a:srgbClr val="090B10"/>
          </a:solidFill>
          <a:ln w="38100">
            <a:solidFill>
              <a:srgbClr val="C5A05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ounded Rectangle 13"/>
          <p:cNvSpPr/>
          <p:nvPr/>
        </p:nvSpPr>
        <p:spPr>
          <a:xfrm>
            <a:off x="7412161" y="4029075"/>
            <a:ext cx="190500" cy="190500"/>
          </a:xfrm>
          <a:prstGeom prst="roundRect">
            <a:avLst>
              <a:gd name="adj" fmla="val 50000"/>
            </a:avLst>
          </a:prstGeom>
          <a:solidFill>
            <a:srgbClr val="090B10"/>
          </a:solidFill>
          <a:ln w="38100">
            <a:solidFill>
              <a:srgbClr val="C5A05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ounded Rectangle 14"/>
          <p:cNvSpPr/>
          <p:nvPr/>
        </p:nvSpPr>
        <p:spPr>
          <a:xfrm>
            <a:off x="10235282" y="4029075"/>
            <a:ext cx="190500" cy="190500"/>
          </a:xfrm>
          <a:prstGeom prst="roundRect">
            <a:avLst>
              <a:gd name="adj" fmla="val 50000"/>
            </a:avLst>
          </a:prstGeom>
          <a:solidFill>
            <a:srgbClr val="090B10"/>
          </a:solidFill>
          <a:ln w="38100">
            <a:solidFill>
              <a:srgbClr val="C5A05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66750" y="571500"/>
            <a:ext cx="11401425" cy="484748"/>
          </a:xfrm>
          <a:prstGeom prst="rect">
            <a:avLst/>
          </a:prstGeom>
          <a:noFill/>
        </p:spPr>
        <p:txBody>
          <a:bodyPr wrap="square" lIns="0" tIns="0" rIns="0" bIns="0" anchor="t">
            <a:spAutoFit/>
          </a:bodyPr>
          <a:lstStyle/>
          <a:p>
            <a:pPr algn="l"/>
            <a:r>
              <a:rPr sz="3150" b="0" i="0" u="none" dirty="0" err="1">
                <a:solidFill>
                  <a:schemeClr val="accent4">
                    <a:lumMod val="75000"/>
                  </a:schemeClr>
                </a:solidFill>
                <a:latin typeface="Playfair Display SemiBold"/>
              </a:rPr>
              <a:t>Anatomi</a:t>
            </a:r>
            <a:r>
              <a:rPr sz="3150" b="0" i="0" u="none" dirty="0">
                <a:solidFill>
                  <a:schemeClr val="accent4">
                    <a:lumMod val="75000"/>
                  </a:schemeClr>
                </a:solidFill>
                <a:latin typeface="Playfair Display SemiBold"/>
              </a:rPr>
              <a:t> </a:t>
            </a:r>
            <a:r>
              <a:rPr sz="3150" b="0" i="0" u="none" dirty="0" err="1">
                <a:solidFill>
                  <a:schemeClr val="accent4">
                    <a:lumMod val="75000"/>
                  </a:schemeClr>
                </a:solidFill>
                <a:latin typeface="Playfair Display SemiBold"/>
              </a:rPr>
              <a:t>Sistem</a:t>
            </a:r>
            <a:r>
              <a:rPr sz="3150" b="0" i="0" u="none" dirty="0">
                <a:solidFill>
                  <a:schemeClr val="accent4">
                    <a:lumMod val="75000"/>
                  </a:schemeClr>
                </a:solidFill>
                <a:latin typeface="Playfair Display SemiBold"/>
              </a:rPr>
              <a:t> </a:t>
            </a:r>
            <a:r>
              <a:rPr sz="3150" b="0" i="0" u="none" dirty="0" err="1">
                <a:solidFill>
                  <a:schemeClr val="accent4">
                    <a:lumMod val="75000"/>
                  </a:schemeClr>
                </a:solidFill>
                <a:latin typeface="Playfair Display SemiBold"/>
              </a:rPr>
              <a:t>Peradilan</a:t>
            </a:r>
            <a:r>
              <a:rPr sz="3150" b="0" i="0" u="none" dirty="0">
                <a:solidFill>
                  <a:schemeClr val="accent4">
                    <a:lumMod val="75000"/>
                  </a:schemeClr>
                </a:solidFill>
                <a:latin typeface="Playfair Display SemiBold"/>
              </a:rPr>
              <a:t> </a:t>
            </a:r>
            <a:r>
              <a:rPr sz="3150" b="0" i="0" u="none" dirty="0" err="1">
                <a:solidFill>
                  <a:schemeClr val="accent4">
                    <a:lumMod val="75000"/>
                  </a:schemeClr>
                </a:solidFill>
                <a:latin typeface="Playfair Display SemiBold"/>
              </a:rPr>
              <a:t>Pidana</a:t>
            </a:r>
            <a:endParaRPr sz="3150" b="0" i="0" u="none" dirty="0">
              <a:solidFill>
                <a:schemeClr val="accent4">
                  <a:lumMod val="75000"/>
                </a:schemeClr>
              </a:solidFill>
              <a:latin typeface="Playfair Display SemiBo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90B10"/>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123825" y="0"/>
            <a:ext cx="12192000" cy="6857999"/>
          </a:xfrm>
          <a:prstGeom prst="rect">
            <a:avLst/>
          </a:prstGeom>
        </p:spPr>
      </p:pic>
      <p:pic>
        <p:nvPicPr>
          <p:cNvPr id="3" name="Picture 2" descr="image.png"/>
          <p:cNvPicPr>
            <a:picLocks noChangeAspect="1"/>
          </p:cNvPicPr>
          <p:nvPr/>
        </p:nvPicPr>
        <p:blipFill>
          <a:blip r:embed="rId3"/>
          <a:stretch>
            <a:fillRect/>
          </a:stretch>
        </p:blipFill>
        <p:spPr>
          <a:xfrm>
            <a:off x="904875" y="2185541"/>
            <a:ext cx="1552575" cy="293340"/>
          </a:xfrm>
          <a:prstGeom prst="rect">
            <a:avLst/>
          </a:prstGeom>
        </p:spPr>
      </p:pic>
      <p:pic>
        <p:nvPicPr>
          <p:cNvPr id="4" name="Picture 3" descr="image.png"/>
          <p:cNvPicPr>
            <a:picLocks noChangeAspect="1"/>
          </p:cNvPicPr>
          <p:nvPr/>
        </p:nvPicPr>
        <p:blipFill>
          <a:blip r:embed="rId4"/>
          <a:stretch>
            <a:fillRect/>
          </a:stretch>
        </p:blipFill>
        <p:spPr>
          <a:xfrm>
            <a:off x="904875" y="3981450"/>
            <a:ext cx="1552575" cy="293340"/>
          </a:xfrm>
          <a:prstGeom prst="rect">
            <a:avLst/>
          </a:prstGeom>
        </p:spPr>
      </p:pic>
      <p:sp>
        <p:nvSpPr>
          <p:cNvPr id="5" name="TextBox 4"/>
          <p:cNvSpPr txBox="1"/>
          <p:nvPr/>
        </p:nvSpPr>
        <p:spPr>
          <a:xfrm>
            <a:off x="870414" y="2559778"/>
            <a:ext cx="5934075" cy="759439"/>
          </a:xfrm>
          <a:prstGeom prst="rect">
            <a:avLst/>
          </a:prstGeom>
          <a:noFill/>
        </p:spPr>
        <p:txBody>
          <a:bodyPr wrap="square" lIns="0" tIns="0" rIns="0" bIns="0" anchor="t">
            <a:spAutoFit/>
          </a:bodyPr>
          <a:lstStyle/>
          <a:p>
            <a:pPr algn="l">
              <a:lnSpc>
                <a:spcPts val="2039"/>
              </a:lnSpc>
            </a:pPr>
            <a:r>
              <a:rPr lang="en-US" sz="1600" dirty="0">
                <a:solidFill>
                  <a:srgbClr val="A0AABF"/>
                </a:solidFill>
                <a:latin typeface="Plus Jakarta Sans"/>
              </a:rPr>
              <a:t>T</a:t>
            </a:r>
            <a:r>
              <a:rPr sz="1600" b="0" i="0" u="none" dirty="0">
                <a:solidFill>
                  <a:srgbClr val="A0AABF"/>
                </a:solidFill>
                <a:latin typeface="Plus Jakarta Sans"/>
              </a:rPr>
              <a:t>indakan </a:t>
            </a:r>
            <a:r>
              <a:rPr sz="1600" b="0" i="0" u="none" dirty="0" err="1">
                <a:solidFill>
                  <a:srgbClr val="A0AABF"/>
                </a:solidFill>
                <a:latin typeface="Plus Jakarta Sans"/>
              </a:rPr>
              <a:t>penyelidik</a:t>
            </a:r>
            <a:r>
              <a:rPr sz="1600" b="0" i="0" u="none" dirty="0">
                <a:solidFill>
                  <a:srgbClr val="A0AABF"/>
                </a:solidFill>
                <a:latin typeface="Plus Jakarta Sans"/>
              </a:rPr>
              <a:t> </a:t>
            </a:r>
            <a:r>
              <a:rPr sz="1600" b="0" i="0" u="none" dirty="0" err="1">
                <a:solidFill>
                  <a:srgbClr val="A0AABF"/>
                </a:solidFill>
                <a:latin typeface="Plus Jakarta Sans"/>
              </a:rPr>
              <a:t>untuk</a:t>
            </a:r>
            <a:r>
              <a:rPr sz="1600" b="0" i="0" u="none" dirty="0">
                <a:solidFill>
                  <a:srgbClr val="A0AABF"/>
                </a:solidFill>
                <a:latin typeface="Plus Jakarta Sans"/>
              </a:rPr>
              <a:t> </a:t>
            </a:r>
            <a:r>
              <a:rPr sz="1600" b="0" i="0" u="none" dirty="0" err="1">
                <a:solidFill>
                  <a:srgbClr val="A0AABF"/>
                </a:solidFill>
                <a:latin typeface="Plus Jakarta Sans"/>
              </a:rPr>
              <a:t>mencari</a:t>
            </a:r>
            <a:r>
              <a:rPr sz="1600" b="0" i="0" u="none" dirty="0">
                <a:solidFill>
                  <a:srgbClr val="A0AABF"/>
                </a:solidFill>
                <a:latin typeface="Plus Jakarta Sans"/>
              </a:rPr>
              <a:t> dan </a:t>
            </a:r>
            <a:r>
              <a:rPr sz="1600" b="0" i="0" u="none" dirty="0" err="1">
                <a:solidFill>
                  <a:srgbClr val="A0AABF"/>
                </a:solidFill>
                <a:latin typeface="Plus Jakarta Sans"/>
              </a:rPr>
              <a:t>menemukan</a:t>
            </a:r>
            <a:r>
              <a:rPr sz="1600" b="0" i="0" u="none" dirty="0">
                <a:solidFill>
                  <a:srgbClr val="A0AABF"/>
                </a:solidFill>
                <a:latin typeface="Plus Jakarta Sans"/>
              </a:rPr>
              <a:t> </a:t>
            </a:r>
            <a:r>
              <a:rPr sz="1600" b="0" i="0" u="none" dirty="0" err="1">
                <a:solidFill>
                  <a:srgbClr val="A0AABF"/>
                </a:solidFill>
                <a:latin typeface="Plus Jakarta Sans"/>
              </a:rPr>
              <a:t>suatu</a:t>
            </a:r>
            <a:r>
              <a:rPr sz="1600" b="0" i="0" u="none" dirty="0">
                <a:solidFill>
                  <a:srgbClr val="A0AABF"/>
                </a:solidFill>
                <a:latin typeface="Plus Jakarta Sans"/>
              </a:rPr>
              <a:t> </a:t>
            </a:r>
            <a:r>
              <a:rPr sz="1600" b="0" i="0" u="none" dirty="0" err="1">
                <a:solidFill>
                  <a:srgbClr val="A0AABF"/>
                </a:solidFill>
                <a:latin typeface="Plus Jakarta Sans"/>
              </a:rPr>
              <a:t>peristiwa</a:t>
            </a:r>
            <a:r>
              <a:rPr sz="1600" b="0" i="0" u="none" dirty="0">
                <a:solidFill>
                  <a:srgbClr val="A0AABF"/>
                </a:solidFill>
                <a:latin typeface="Plus Jakarta Sans"/>
              </a:rPr>
              <a:t> yang </a:t>
            </a:r>
            <a:r>
              <a:rPr sz="1600" b="0" i="0" u="none" dirty="0" err="1">
                <a:solidFill>
                  <a:srgbClr val="A0AABF"/>
                </a:solidFill>
                <a:latin typeface="Plus Jakarta Sans"/>
              </a:rPr>
              <a:t>diduga</a:t>
            </a:r>
            <a:r>
              <a:rPr sz="1600" b="0" i="0" u="none" dirty="0">
                <a:solidFill>
                  <a:srgbClr val="A0AABF"/>
                </a:solidFill>
                <a:latin typeface="Plus Jakarta Sans"/>
              </a:rPr>
              <a:t> </a:t>
            </a:r>
            <a:r>
              <a:rPr sz="1600" b="0" i="0" u="none" dirty="0" err="1">
                <a:solidFill>
                  <a:srgbClr val="A0AABF"/>
                </a:solidFill>
                <a:latin typeface="Plus Jakarta Sans"/>
              </a:rPr>
              <a:t>sebagai</a:t>
            </a:r>
            <a:r>
              <a:rPr sz="1600" b="0" i="0" u="none" dirty="0">
                <a:solidFill>
                  <a:srgbClr val="A0AABF"/>
                </a:solidFill>
                <a:latin typeface="Plus Jakarta Sans"/>
              </a:rPr>
              <a:t> </a:t>
            </a:r>
            <a:r>
              <a:rPr sz="1600" b="0" i="0" u="none" dirty="0" err="1">
                <a:solidFill>
                  <a:srgbClr val="A0AABF"/>
                </a:solidFill>
                <a:latin typeface="Plus Jakarta Sans"/>
              </a:rPr>
              <a:t>tindak</a:t>
            </a:r>
            <a:r>
              <a:rPr sz="1600" b="0" i="0" u="none" dirty="0">
                <a:solidFill>
                  <a:srgbClr val="A0AABF"/>
                </a:solidFill>
                <a:latin typeface="Plus Jakarta Sans"/>
              </a:rPr>
              <a:t> </a:t>
            </a:r>
            <a:r>
              <a:rPr sz="1600" b="0" i="0" u="none" dirty="0" err="1">
                <a:solidFill>
                  <a:srgbClr val="A0AABF"/>
                </a:solidFill>
                <a:latin typeface="Plus Jakarta Sans"/>
              </a:rPr>
              <a:t>pidana</a:t>
            </a:r>
            <a:r>
              <a:rPr sz="1600" b="0" i="0" u="none" dirty="0">
                <a:solidFill>
                  <a:srgbClr val="A0AABF"/>
                </a:solidFill>
                <a:latin typeface="Plus Jakarta Sans"/>
              </a:rPr>
              <a:t> guna </a:t>
            </a:r>
            <a:r>
              <a:rPr sz="1600" b="0" i="0" u="none" dirty="0" err="1">
                <a:solidFill>
                  <a:srgbClr val="A0AABF"/>
                </a:solidFill>
                <a:latin typeface="Plus Jakarta Sans"/>
              </a:rPr>
              <a:t>menentukan</a:t>
            </a:r>
            <a:r>
              <a:rPr sz="1600" b="0" i="0" u="none" dirty="0">
                <a:solidFill>
                  <a:srgbClr val="A0AABF"/>
                </a:solidFill>
                <a:latin typeface="Plus Jakarta Sans"/>
              </a:rPr>
              <a:t> </a:t>
            </a:r>
            <a:r>
              <a:rPr sz="1600" b="0" i="0" u="none" dirty="0" err="1">
                <a:solidFill>
                  <a:srgbClr val="A0AABF"/>
                </a:solidFill>
                <a:latin typeface="Plus Jakarta Sans"/>
              </a:rPr>
              <a:t>dapat</a:t>
            </a:r>
            <a:r>
              <a:rPr sz="1600" b="0" i="0" u="none" dirty="0">
                <a:solidFill>
                  <a:srgbClr val="A0AABF"/>
                </a:solidFill>
                <a:latin typeface="Plus Jakarta Sans"/>
              </a:rPr>
              <a:t> </a:t>
            </a:r>
            <a:r>
              <a:rPr sz="1600" b="0" i="0" u="none" dirty="0" err="1">
                <a:solidFill>
                  <a:srgbClr val="A0AABF"/>
                </a:solidFill>
                <a:latin typeface="Plus Jakarta Sans"/>
              </a:rPr>
              <a:t>atau</a:t>
            </a:r>
            <a:r>
              <a:rPr sz="1600" b="0" i="0" u="none" dirty="0">
                <a:solidFill>
                  <a:srgbClr val="A0AABF"/>
                </a:solidFill>
                <a:latin typeface="Plus Jakarta Sans"/>
              </a:rPr>
              <a:t> </a:t>
            </a:r>
            <a:r>
              <a:rPr sz="1600" b="0" i="0" u="none" dirty="0" err="1">
                <a:solidFill>
                  <a:srgbClr val="A0AABF"/>
                </a:solidFill>
                <a:latin typeface="Plus Jakarta Sans"/>
              </a:rPr>
              <a:t>tidaknya</a:t>
            </a:r>
            <a:r>
              <a:rPr sz="1600" b="0" i="0" u="none" dirty="0">
                <a:solidFill>
                  <a:srgbClr val="A0AABF"/>
                </a:solidFill>
                <a:latin typeface="Plus Jakarta Sans"/>
              </a:rPr>
              <a:t> </a:t>
            </a:r>
            <a:r>
              <a:rPr sz="1600" b="0" i="0" u="none" dirty="0" err="1">
                <a:solidFill>
                  <a:srgbClr val="A0AABF"/>
                </a:solidFill>
                <a:latin typeface="Plus Jakarta Sans"/>
              </a:rPr>
              <a:t>dilakukan</a:t>
            </a:r>
            <a:r>
              <a:rPr sz="1600" b="0" i="0" u="none" dirty="0">
                <a:solidFill>
                  <a:srgbClr val="A0AABF"/>
                </a:solidFill>
                <a:latin typeface="Plus Jakarta Sans"/>
              </a:rPr>
              <a:t> </a:t>
            </a:r>
            <a:r>
              <a:rPr sz="1600" b="0" i="0" u="none" dirty="0" err="1">
                <a:solidFill>
                  <a:srgbClr val="A0AABF"/>
                </a:solidFill>
                <a:latin typeface="Plus Jakarta Sans"/>
              </a:rPr>
              <a:t>penyidikan</a:t>
            </a:r>
            <a:r>
              <a:rPr sz="1600" b="0" i="0" u="none" dirty="0">
                <a:solidFill>
                  <a:srgbClr val="A0AABF"/>
                </a:solidFill>
                <a:latin typeface="Plus Jakarta Sans"/>
              </a:rPr>
              <a:t>. </a:t>
            </a:r>
            <a:r>
              <a:rPr sz="1600" b="0" i="0" u="none" dirty="0" err="1">
                <a:solidFill>
                  <a:srgbClr val="A0AABF"/>
                </a:solidFill>
                <a:latin typeface="Plus Jakarta Sans"/>
              </a:rPr>
              <a:t>Sifatnya</a:t>
            </a:r>
            <a:r>
              <a:rPr sz="1600" b="0" i="0" u="none" dirty="0">
                <a:solidFill>
                  <a:srgbClr val="A0AABF"/>
                </a:solidFill>
                <a:latin typeface="Plus Jakarta Sans"/>
              </a:rPr>
              <a:t> </a:t>
            </a:r>
            <a:r>
              <a:rPr sz="1600" b="0" i="0" u="none" dirty="0" err="1">
                <a:solidFill>
                  <a:srgbClr val="A0AABF"/>
                </a:solidFill>
                <a:latin typeface="Plus Jakarta Sans"/>
              </a:rPr>
              <a:t>merupakan</a:t>
            </a:r>
            <a:r>
              <a:rPr sz="1600" b="0" i="0" u="none" dirty="0">
                <a:solidFill>
                  <a:srgbClr val="A0AABF"/>
                </a:solidFill>
                <a:latin typeface="Plus Jakarta Sans"/>
              </a:rPr>
              <a:t> </a:t>
            </a:r>
            <a:r>
              <a:rPr sz="1600" b="0" i="1" u="none" dirty="0">
                <a:solidFill>
                  <a:srgbClr val="A0AABF"/>
                </a:solidFill>
                <a:latin typeface="Plus Jakarta Sans"/>
              </a:rPr>
              <a:t>filtering</a:t>
            </a:r>
            <a:r>
              <a:rPr sz="1600" b="0" i="0" u="none" dirty="0">
                <a:solidFill>
                  <a:srgbClr val="A0AABF"/>
                </a:solidFill>
                <a:latin typeface="Plus Jakarta Sans"/>
              </a:rPr>
              <a:t> </a:t>
            </a:r>
            <a:r>
              <a:rPr sz="1600" b="0" i="0" u="none" dirty="0" err="1">
                <a:solidFill>
                  <a:srgbClr val="A0AABF"/>
                </a:solidFill>
                <a:latin typeface="Plus Jakarta Sans"/>
              </a:rPr>
              <a:t>awal</a:t>
            </a:r>
            <a:r>
              <a:rPr sz="1600" b="0" i="0" u="none" dirty="0">
                <a:solidFill>
                  <a:srgbClr val="A0AABF"/>
                </a:solidFill>
                <a:latin typeface="Plus Jakarta Sans"/>
              </a:rPr>
              <a:t>.</a:t>
            </a:r>
          </a:p>
        </p:txBody>
      </p:sp>
      <p:sp>
        <p:nvSpPr>
          <p:cNvPr id="6" name="TextBox 5"/>
          <p:cNvSpPr txBox="1"/>
          <p:nvPr/>
        </p:nvSpPr>
        <p:spPr>
          <a:xfrm>
            <a:off x="870415" y="4376791"/>
            <a:ext cx="5968536" cy="759439"/>
          </a:xfrm>
          <a:prstGeom prst="rect">
            <a:avLst/>
          </a:prstGeom>
          <a:noFill/>
        </p:spPr>
        <p:txBody>
          <a:bodyPr wrap="square" lIns="0" tIns="0" rIns="0" bIns="0" anchor="t">
            <a:spAutoFit/>
          </a:bodyPr>
          <a:lstStyle/>
          <a:p>
            <a:pPr algn="l">
              <a:lnSpc>
                <a:spcPts val="2039"/>
              </a:lnSpc>
            </a:pPr>
            <a:r>
              <a:rPr sz="1600" b="0" i="0" u="none" dirty="0" err="1">
                <a:solidFill>
                  <a:srgbClr val="F8FAFC"/>
                </a:solidFill>
                <a:latin typeface="Plus Jakarta Sans SemiBold"/>
              </a:rPr>
              <a:t>Penyidikan</a:t>
            </a:r>
            <a:r>
              <a:rPr sz="1600" b="0" i="0" u="none" dirty="0">
                <a:solidFill>
                  <a:srgbClr val="A0AABF"/>
                </a:solidFill>
                <a:latin typeface="Plus Jakarta Sans"/>
              </a:rPr>
              <a:t> </a:t>
            </a:r>
            <a:r>
              <a:rPr sz="1600" b="0" i="0" u="none" dirty="0" err="1">
                <a:solidFill>
                  <a:srgbClr val="A0AABF"/>
                </a:solidFill>
                <a:latin typeface="Plus Jakarta Sans"/>
              </a:rPr>
              <a:t>Serangkaian</a:t>
            </a:r>
            <a:r>
              <a:rPr sz="1600" b="0" i="0" u="none" dirty="0">
                <a:solidFill>
                  <a:srgbClr val="A0AABF"/>
                </a:solidFill>
                <a:latin typeface="Plus Jakarta Sans"/>
              </a:rPr>
              <a:t> </a:t>
            </a:r>
            <a:r>
              <a:rPr sz="1600" b="0" i="0" u="none" dirty="0" err="1">
                <a:solidFill>
                  <a:srgbClr val="A0AABF"/>
                </a:solidFill>
                <a:latin typeface="Plus Jakarta Sans"/>
              </a:rPr>
              <a:t>tindakan</a:t>
            </a:r>
            <a:r>
              <a:rPr sz="1600" b="0" i="0" u="none" dirty="0">
                <a:solidFill>
                  <a:srgbClr val="A0AABF"/>
                </a:solidFill>
                <a:latin typeface="Plus Jakarta Sans"/>
              </a:rPr>
              <a:t> </a:t>
            </a:r>
            <a:r>
              <a:rPr sz="1600" b="0" i="0" u="none" dirty="0" err="1">
                <a:solidFill>
                  <a:srgbClr val="A0AABF"/>
                </a:solidFill>
                <a:latin typeface="Plus Jakarta Sans"/>
              </a:rPr>
              <a:t>penyidik</a:t>
            </a:r>
            <a:r>
              <a:rPr sz="1600" b="0" i="0" u="none" dirty="0">
                <a:solidFill>
                  <a:srgbClr val="A0AABF"/>
                </a:solidFill>
                <a:latin typeface="Plus Jakarta Sans"/>
              </a:rPr>
              <a:t> </a:t>
            </a:r>
            <a:r>
              <a:rPr sz="1600" b="0" i="0" u="none" dirty="0" err="1">
                <a:solidFill>
                  <a:srgbClr val="A0AABF"/>
                </a:solidFill>
                <a:latin typeface="Plus Jakarta Sans"/>
              </a:rPr>
              <a:t>untuk</a:t>
            </a:r>
            <a:r>
              <a:rPr sz="1600" b="0" i="0" u="none" dirty="0">
                <a:solidFill>
                  <a:srgbClr val="A0AABF"/>
                </a:solidFill>
                <a:latin typeface="Plus Jakarta Sans"/>
              </a:rPr>
              <a:t> </a:t>
            </a:r>
            <a:r>
              <a:rPr sz="1600" b="0" i="0" u="none" dirty="0" err="1">
                <a:solidFill>
                  <a:srgbClr val="A0AABF"/>
                </a:solidFill>
                <a:latin typeface="Plus Jakarta Sans"/>
              </a:rPr>
              <a:t>mencari</a:t>
            </a:r>
            <a:r>
              <a:rPr sz="1600" b="0" i="0" u="none" dirty="0">
                <a:solidFill>
                  <a:srgbClr val="A0AABF"/>
                </a:solidFill>
                <a:latin typeface="Plus Jakarta Sans"/>
              </a:rPr>
              <a:t> </a:t>
            </a:r>
            <a:r>
              <a:rPr sz="1600" b="0" i="0" u="none" dirty="0" err="1">
                <a:solidFill>
                  <a:srgbClr val="A0AABF"/>
                </a:solidFill>
                <a:latin typeface="Plus Jakarta Sans"/>
              </a:rPr>
              <a:t>serta</a:t>
            </a:r>
            <a:r>
              <a:rPr sz="1600" b="0" i="0" u="none" dirty="0">
                <a:solidFill>
                  <a:srgbClr val="A0AABF"/>
                </a:solidFill>
                <a:latin typeface="Plus Jakarta Sans"/>
              </a:rPr>
              <a:t> </a:t>
            </a:r>
            <a:r>
              <a:rPr sz="1600" b="0" i="0" u="none" dirty="0" err="1">
                <a:solidFill>
                  <a:srgbClr val="A0AABF"/>
                </a:solidFill>
                <a:latin typeface="Plus Jakarta Sans"/>
              </a:rPr>
              <a:t>mengumpulkan</a:t>
            </a:r>
            <a:r>
              <a:rPr sz="1600" b="0" i="0" u="none" dirty="0">
                <a:solidFill>
                  <a:srgbClr val="A0AABF"/>
                </a:solidFill>
                <a:latin typeface="Plus Jakarta Sans"/>
              </a:rPr>
              <a:t> </a:t>
            </a:r>
            <a:r>
              <a:rPr sz="1600" b="0" i="0" u="none" dirty="0" err="1">
                <a:solidFill>
                  <a:srgbClr val="A0AABF"/>
                </a:solidFill>
                <a:latin typeface="Plus Jakarta Sans"/>
              </a:rPr>
              <a:t>bukti</a:t>
            </a:r>
            <a:r>
              <a:rPr sz="1600" b="0" i="0" u="none" dirty="0">
                <a:solidFill>
                  <a:srgbClr val="A0AABF"/>
                </a:solidFill>
                <a:latin typeface="Plus Jakarta Sans"/>
              </a:rPr>
              <a:t> yang </a:t>
            </a:r>
            <a:r>
              <a:rPr sz="1600" b="0" i="0" u="none" dirty="0" err="1">
                <a:solidFill>
                  <a:srgbClr val="A0AABF"/>
                </a:solidFill>
                <a:latin typeface="Plus Jakarta Sans"/>
              </a:rPr>
              <a:t>dengan</a:t>
            </a:r>
            <a:r>
              <a:rPr sz="1600" b="0" i="0" u="none" dirty="0">
                <a:solidFill>
                  <a:srgbClr val="A0AABF"/>
                </a:solidFill>
                <a:latin typeface="Plus Jakarta Sans"/>
              </a:rPr>
              <a:t> </a:t>
            </a:r>
            <a:r>
              <a:rPr sz="1600" b="0" i="0" u="none" dirty="0" err="1">
                <a:solidFill>
                  <a:srgbClr val="A0AABF"/>
                </a:solidFill>
                <a:latin typeface="Plus Jakarta Sans"/>
              </a:rPr>
              <a:t>bukti</a:t>
            </a:r>
            <a:r>
              <a:rPr sz="1600" b="0" i="0" u="none" dirty="0">
                <a:solidFill>
                  <a:srgbClr val="A0AABF"/>
                </a:solidFill>
                <a:latin typeface="Plus Jakarta Sans"/>
              </a:rPr>
              <a:t> </a:t>
            </a:r>
            <a:r>
              <a:rPr sz="1600" b="0" i="0" u="none" dirty="0" err="1">
                <a:solidFill>
                  <a:srgbClr val="A0AABF"/>
                </a:solidFill>
                <a:latin typeface="Plus Jakarta Sans"/>
              </a:rPr>
              <a:t>itu</a:t>
            </a:r>
            <a:r>
              <a:rPr sz="1600" b="0" i="0" u="none" dirty="0">
                <a:solidFill>
                  <a:srgbClr val="A0AABF"/>
                </a:solidFill>
                <a:latin typeface="Plus Jakarta Sans"/>
              </a:rPr>
              <a:t> </a:t>
            </a:r>
            <a:r>
              <a:rPr sz="1600" b="0" i="0" u="none" dirty="0" err="1">
                <a:solidFill>
                  <a:srgbClr val="A0AABF"/>
                </a:solidFill>
                <a:latin typeface="Plus Jakarta Sans"/>
              </a:rPr>
              <a:t>membuat</a:t>
            </a:r>
            <a:r>
              <a:rPr sz="1600" b="0" i="0" u="none" dirty="0">
                <a:solidFill>
                  <a:srgbClr val="A0AABF"/>
                </a:solidFill>
                <a:latin typeface="Plus Jakarta Sans"/>
              </a:rPr>
              <a:t> </a:t>
            </a:r>
            <a:r>
              <a:rPr sz="1600" b="0" i="0" u="none" dirty="0" err="1">
                <a:solidFill>
                  <a:srgbClr val="A0AABF"/>
                </a:solidFill>
                <a:latin typeface="Plus Jakarta Sans"/>
              </a:rPr>
              <a:t>terang</a:t>
            </a:r>
            <a:r>
              <a:rPr sz="1600" b="0" i="0" u="none" dirty="0">
                <a:solidFill>
                  <a:srgbClr val="A0AABF"/>
                </a:solidFill>
                <a:latin typeface="Plus Jakarta Sans"/>
              </a:rPr>
              <a:t> </a:t>
            </a:r>
            <a:r>
              <a:rPr sz="1600" b="0" i="0" u="none" dirty="0" err="1">
                <a:solidFill>
                  <a:srgbClr val="A0AABF"/>
                </a:solidFill>
                <a:latin typeface="Plus Jakarta Sans"/>
              </a:rPr>
              <a:t>tentang</a:t>
            </a:r>
            <a:r>
              <a:rPr sz="1600" b="0" i="0" u="none" dirty="0">
                <a:solidFill>
                  <a:srgbClr val="A0AABF"/>
                </a:solidFill>
                <a:latin typeface="Plus Jakarta Sans"/>
              </a:rPr>
              <a:t> </a:t>
            </a:r>
            <a:r>
              <a:rPr sz="1600" b="0" i="0" u="none" dirty="0" err="1">
                <a:solidFill>
                  <a:srgbClr val="A0AABF"/>
                </a:solidFill>
                <a:latin typeface="Plus Jakarta Sans"/>
              </a:rPr>
              <a:t>tindak</a:t>
            </a:r>
            <a:r>
              <a:rPr sz="1600" b="0" i="0" u="none" dirty="0">
                <a:solidFill>
                  <a:srgbClr val="A0AABF"/>
                </a:solidFill>
                <a:latin typeface="Plus Jakarta Sans"/>
              </a:rPr>
              <a:t> </a:t>
            </a:r>
            <a:r>
              <a:rPr sz="1600" b="0" i="0" u="none" dirty="0" err="1">
                <a:solidFill>
                  <a:srgbClr val="A0AABF"/>
                </a:solidFill>
                <a:latin typeface="Plus Jakarta Sans"/>
              </a:rPr>
              <a:t>pidana</a:t>
            </a:r>
            <a:r>
              <a:rPr sz="1600" b="0" i="0" u="none" dirty="0">
                <a:solidFill>
                  <a:srgbClr val="A0AABF"/>
                </a:solidFill>
                <a:latin typeface="Plus Jakarta Sans"/>
              </a:rPr>
              <a:t> yang </a:t>
            </a:r>
            <a:r>
              <a:rPr sz="1600" b="0" i="0" u="none" dirty="0" err="1">
                <a:solidFill>
                  <a:srgbClr val="A0AABF"/>
                </a:solidFill>
                <a:latin typeface="Plus Jakarta Sans"/>
              </a:rPr>
              <a:t>terjadi</a:t>
            </a:r>
            <a:r>
              <a:rPr sz="1600" b="0" i="0" u="none" dirty="0">
                <a:solidFill>
                  <a:srgbClr val="A0AABF"/>
                </a:solidFill>
                <a:latin typeface="Plus Jakarta Sans"/>
              </a:rPr>
              <a:t> dan guna </a:t>
            </a:r>
            <a:r>
              <a:rPr sz="1600" b="0" i="0" u="none" dirty="0" err="1">
                <a:solidFill>
                  <a:srgbClr val="A0AABF"/>
                </a:solidFill>
                <a:latin typeface="Plus Jakarta Sans"/>
              </a:rPr>
              <a:t>menemukan</a:t>
            </a:r>
            <a:r>
              <a:rPr sz="1600" b="0" i="0" u="none" dirty="0">
                <a:solidFill>
                  <a:srgbClr val="A0AABF"/>
                </a:solidFill>
                <a:latin typeface="Plus Jakarta Sans"/>
              </a:rPr>
              <a:t> </a:t>
            </a:r>
            <a:r>
              <a:rPr sz="1600" b="0" i="0" u="none" dirty="0" err="1">
                <a:solidFill>
                  <a:srgbClr val="A0AABF"/>
                </a:solidFill>
                <a:latin typeface="Plus Jakarta Sans"/>
              </a:rPr>
              <a:t>tersangkanya</a:t>
            </a:r>
            <a:r>
              <a:rPr sz="1600" b="0" i="0" u="none" dirty="0">
                <a:solidFill>
                  <a:srgbClr val="A0AABF"/>
                </a:solidFill>
                <a:latin typeface="Plus Jakarta Sans"/>
              </a:rPr>
              <a:t>.</a:t>
            </a:r>
          </a:p>
        </p:txBody>
      </p:sp>
      <p:sp>
        <p:nvSpPr>
          <p:cNvPr id="8" name="TextBox 7"/>
          <p:cNvSpPr txBox="1"/>
          <p:nvPr/>
        </p:nvSpPr>
        <p:spPr>
          <a:xfrm>
            <a:off x="666750" y="2261741"/>
            <a:ext cx="57150" cy="152400"/>
          </a:xfrm>
          <a:prstGeom prst="rect">
            <a:avLst/>
          </a:prstGeom>
          <a:noFill/>
        </p:spPr>
        <p:txBody>
          <a:bodyPr wrap="square" lIns="0" tIns="0" rIns="0" bIns="0" anchor="t">
            <a:spAutoFit/>
          </a:bodyPr>
          <a:lstStyle/>
          <a:p>
            <a:pPr algn="l">
              <a:lnSpc>
                <a:spcPts val="1200"/>
              </a:lnSpc>
            </a:pPr>
            <a:r>
              <a:rPr sz="750" b="0" i="0" u="none">
                <a:solidFill>
                  <a:srgbClr val="C5A059"/>
                </a:solidFill>
                <a:latin typeface="Plus Jakarta Sans"/>
              </a:rPr>
              <a:t>■</a:t>
            </a:r>
          </a:p>
        </p:txBody>
      </p:sp>
      <p:sp>
        <p:nvSpPr>
          <p:cNvPr id="9" name="TextBox 8"/>
          <p:cNvSpPr txBox="1"/>
          <p:nvPr/>
        </p:nvSpPr>
        <p:spPr>
          <a:xfrm>
            <a:off x="666750" y="4057650"/>
            <a:ext cx="57150" cy="152400"/>
          </a:xfrm>
          <a:prstGeom prst="rect">
            <a:avLst/>
          </a:prstGeom>
          <a:noFill/>
        </p:spPr>
        <p:txBody>
          <a:bodyPr wrap="square" lIns="0" tIns="0" rIns="0" bIns="0" anchor="t">
            <a:spAutoFit/>
          </a:bodyPr>
          <a:lstStyle/>
          <a:p>
            <a:pPr algn="l">
              <a:lnSpc>
                <a:spcPts val="1200"/>
              </a:lnSpc>
            </a:pPr>
            <a:r>
              <a:rPr sz="750" b="0" i="0" u="none">
                <a:solidFill>
                  <a:srgbClr val="C5A059"/>
                </a:solidFill>
                <a:latin typeface="Plus Jakarta Sans"/>
              </a:rPr>
              <a:t>■</a:t>
            </a:r>
          </a:p>
        </p:txBody>
      </p:sp>
      <p:sp>
        <p:nvSpPr>
          <p:cNvPr id="10" name="TextBox 9"/>
          <p:cNvSpPr txBox="1"/>
          <p:nvPr/>
        </p:nvSpPr>
        <p:spPr>
          <a:xfrm>
            <a:off x="666750" y="571500"/>
            <a:ext cx="11401425" cy="533400"/>
          </a:xfrm>
          <a:prstGeom prst="rect">
            <a:avLst/>
          </a:prstGeom>
          <a:noFill/>
        </p:spPr>
        <p:txBody>
          <a:bodyPr wrap="square" lIns="0" tIns="0" rIns="0" bIns="0" anchor="t">
            <a:spAutoFit/>
          </a:bodyPr>
          <a:lstStyle/>
          <a:p>
            <a:pPr algn="l"/>
            <a:r>
              <a:rPr sz="3150" b="0" i="0" u="none">
                <a:solidFill>
                  <a:srgbClr val="F8FAFC"/>
                </a:solidFill>
                <a:latin typeface="Playfair Display SemiBold"/>
              </a:rPr>
              <a:t>Fase Awal: Penyelidikan vs Penyidikan</a:t>
            </a:r>
          </a:p>
        </p:txBody>
      </p:sp>
      <p:pic>
        <p:nvPicPr>
          <p:cNvPr id="13" name="Picture 12">
            <a:extLst>
              <a:ext uri="{FF2B5EF4-FFF2-40B4-BE49-F238E27FC236}">
                <a16:creationId xmlns:a16="http://schemas.microsoft.com/office/drawing/2014/main" id="{9F9A60B9-5486-45E5-6CB0-2B1280A76643}"/>
              </a:ext>
            </a:extLst>
          </p:cNvPr>
          <p:cNvPicPr>
            <a:picLocks noChangeAspect="1"/>
          </p:cNvPicPr>
          <p:nvPr/>
        </p:nvPicPr>
        <p:blipFill>
          <a:blip r:embed="rId5"/>
          <a:stretch>
            <a:fillRect/>
          </a:stretch>
        </p:blipFill>
        <p:spPr>
          <a:xfrm>
            <a:off x="6604507" y="2084833"/>
            <a:ext cx="5315077" cy="314651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E039E-241D-A31E-C12A-CDCAFA9D7401}"/>
            </a:ext>
          </a:extLst>
        </p:cNvPr>
        <p:cNvGrpSpPr/>
        <p:nvPr/>
      </p:nvGrpSpPr>
      <p:grpSpPr>
        <a:xfrm>
          <a:off x="0" y="0"/>
          <a:ext cx="0" cy="0"/>
          <a:chOff x="0" y="0"/>
          <a:chExt cx="0" cy="0"/>
        </a:xfrm>
      </p:grpSpPr>
      <p:pic>
        <p:nvPicPr>
          <p:cNvPr id="2" name="Picture 1" descr="image.png">
            <a:extLst>
              <a:ext uri="{FF2B5EF4-FFF2-40B4-BE49-F238E27FC236}">
                <a16:creationId xmlns:a16="http://schemas.microsoft.com/office/drawing/2014/main" id="{C7DBE418-27AC-F0BB-BD57-FB62553FEE6B}"/>
              </a:ext>
            </a:extLst>
          </p:cNvPr>
          <p:cNvPicPr>
            <a:picLocks noChangeAspect="1"/>
          </p:cNvPicPr>
          <p:nvPr/>
        </p:nvPicPr>
        <p:blipFill>
          <a:blip r:embed="rId2"/>
          <a:stretch>
            <a:fillRect/>
          </a:stretch>
        </p:blipFill>
        <p:spPr>
          <a:xfrm>
            <a:off x="-152400" y="-889000"/>
            <a:ext cx="12518510" cy="7701815"/>
          </a:xfrm>
          <a:prstGeom prst="rect">
            <a:avLst/>
          </a:prstGeom>
        </p:spPr>
      </p:pic>
      <p:sp>
        <p:nvSpPr>
          <p:cNvPr id="6" name="TextBox 5">
            <a:extLst>
              <a:ext uri="{FF2B5EF4-FFF2-40B4-BE49-F238E27FC236}">
                <a16:creationId xmlns:a16="http://schemas.microsoft.com/office/drawing/2014/main" id="{C4CCFBE9-A0AF-D770-4E21-CE70549D0C13}"/>
              </a:ext>
            </a:extLst>
          </p:cNvPr>
          <p:cNvSpPr txBox="1"/>
          <p:nvPr/>
        </p:nvSpPr>
        <p:spPr>
          <a:xfrm>
            <a:off x="870415" y="4376791"/>
            <a:ext cx="5968536" cy="246478"/>
          </a:xfrm>
          <a:prstGeom prst="rect">
            <a:avLst/>
          </a:prstGeom>
          <a:noFill/>
        </p:spPr>
        <p:txBody>
          <a:bodyPr wrap="square" lIns="0" tIns="0" rIns="0" bIns="0" anchor="t">
            <a:spAutoFit/>
          </a:bodyPr>
          <a:lstStyle/>
          <a:p>
            <a:pPr algn="l">
              <a:lnSpc>
                <a:spcPts val="2039"/>
              </a:lnSpc>
            </a:pPr>
            <a:endParaRPr sz="1600" b="0" i="0" u="none" dirty="0">
              <a:solidFill>
                <a:srgbClr val="A0AABF"/>
              </a:solidFill>
              <a:latin typeface="Plus Jakarta Sans"/>
            </a:endParaRPr>
          </a:p>
        </p:txBody>
      </p:sp>
      <p:sp>
        <p:nvSpPr>
          <p:cNvPr id="8" name="TextBox 7">
            <a:extLst>
              <a:ext uri="{FF2B5EF4-FFF2-40B4-BE49-F238E27FC236}">
                <a16:creationId xmlns:a16="http://schemas.microsoft.com/office/drawing/2014/main" id="{B498147B-4BB2-481E-52FD-3C6E8F499453}"/>
              </a:ext>
            </a:extLst>
          </p:cNvPr>
          <p:cNvSpPr txBox="1"/>
          <p:nvPr/>
        </p:nvSpPr>
        <p:spPr>
          <a:xfrm>
            <a:off x="666750" y="2261741"/>
            <a:ext cx="57150" cy="140038"/>
          </a:xfrm>
          <a:prstGeom prst="rect">
            <a:avLst/>
          </a:prstGeom>
          <a:noFill/>
        </p:spPr>
        <p:txBody>
          <a:bodyPr wrap="square" lIns="0" tIns="0" rIns="0" bIns="0" anchor="t">
            <a:spAutoFit/>
          </a:bodyPr>
          <a:lstStyle/>
          <a:p>
            <a:pPr algn="l">
              <a:lnSpc>
                <a:spcPts val="1200"/>
              </a:lnSpc>
            </a:pPr>
            <a:r>
              <a:rPr sz="750" b="0" i="0" u="none">
                <a:solidFill>
                  <a:srgbClr val="C5A059"/>
                </a:solidFill>
                <a:latin typeface="Plus Jakarta Sans"/>
              </a:rPr>
              <a:t>■</a:t>
            </a:r>
          </a:p>
        </p:txBody>
      </p:sp>
      <p:sp>
        <p:nvSpPr>
          <p:cNvPr id="9" name="TextBox 8">
            <a:extLst>
              <a:ext uri="{FF2B5EF4-FFF2-40B4-BE49-F238E27FC236}">
                <a16:creationId xmlns:a16="http://schemas.microsoft.com/office/drawing/2014/main" id="{47195F29-E6D1-3CC7-C9DD-03B5B080E9F5}"/>
              </a:ext>
            </a:extLst>
          </p:cNvPr>
          <p:cNvSpPr txBox="1"/>
          <p:nvPr/>
        </p:nvSpPr>
        <p:spPr>
          <a:xfrm>
            <a:off x="666750" y="4057650"/>
            <a:ext cx="57150" cy="140038"/>
          </a:xfrm>
          <a:prstGeom prst="rect">
            <a:avLst/>
          </a:prstGeom>
          <a:noFill/>
        </p:spPr>
        <p:txBody>
          <a:bodyPr wrap="square" lIns="0" tIns="0" rIns="0" bIns="0" anchor="t">
            <a:spAutoFit/>
          </a:bodyPr>
          <a:lstStyle/>
          <a:p>
            <a:pPr algn="l">
              <a:lnSpc>
                <a:spcPts val="1200"/>
              </a:lnSpc>
            </a:pPr>
            <a:r>
              <a:rPr sz="750" b="0" i="0" u="none">
                <a:solidFill>
                  <a:srgbClr val="C5A059"/>
                </a:solidFill>
                <a:latin typeface="Plus Jakarta Sans"/>
              </a:rPr>
              <a:t>■</a:t>
            </a:r>
          </a:p>
        </p:txBody>
      </p:sp>
      <p:sp>
        <p:nvSpPr>
          <p:cNvPr id="11" name="Rectangle 2">
            <a:extLst>
              <a:ext uri="{FF2B5EF4-FFF2-40B4-BE49-F238E27FC236}">
                <a16:creationId xmlns:a16="http://schemas.microsoft.com/office/drawing/2014/main" id="{F6B8DF2A-1B18-B36D-754F-E9AC69F392BC}"/>
              </a:ext>
            </a:extLst>
          </p:cNvPr>
          <p:cNvSpPr>
            <a:spLocks noChangeArrowheads="1"/>
          </p:cNvSpPr>
          <p:nvPr/>
        </p:nvSpPr>
        <p:spPr bwMode="auto">
          <a:xfrm>
            <a:off x="449005" y="-19825"/>
            <a:ext cx="11315700" cy="6832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chemeClr val="accent4">
                    <a:lumMod val="75000"/>
                  </a:schemeClr>
                </a:solidFill>
                <a:effectLst/>
                <a:latin typeface="Arial" panose="020B0604020202020204" pitchFamily="34" charset="0"/>
              </a:rPr>
              <a:t>Asas </a:t>
            </a:r>
            <a:r>
              <a:rPr kumimoji="0" lang="en-US" altLang="en-US" sz="2400" b="1" i="0" u="none" strike="noStrike" cap="none" normalizeH="0" baseline="0" dirty="0" err="1">
                <a:ln>
                  <a:noFill/>
                </a:ln>
                <a:solidFill>
                  <a:schemeClr val="accent4">
                    <a:lumMod val="75000"/>
                  </a:schemeClr>
                </a:solidFill>
                <a:effectLst/>
                <a:latin typeface="Arial" panose="020B0604020202020204" pitchFamily="34" charset="0"/>
              </a:rPr>
              <a:t>Praduga</a:t>
            </a:r>
            <a:r>
              <a:rPr kumimoji="0" lang="en-US" altLang="en-US" sz="2400" b="1" i="0" u="none" strike="noStrike" cap="none" normalizeH="0" baseline="0" dirty="0">
                <a:ln>
                  <a:noFill/>
                </a:ln>
                <a:solidFill>
                  <a:schemeClr val="accent4">
                    <a:lumMod val="75000"/>
                  </a:schemeClr>
                </a:solidFill>
                <a:effectLst/>
                <a:latin typeface="Arial" panose="020B0604020202020204" pitchFamily="34" charset="0"/>
              </a:rPr>
              <a:t> Tak </a:t>
            </a:r>
            <a:r>
              <a:rPr kumimoji="0" lang="en-US" altLang="en-US" sz="2400" b="1" i="0" u="none" strike="noStrike" cap="none" normalizeH="0" baseline="0" dirty="0" err="1">
                <a:ln>
                  <a:noFill/>
                </a:ln>
                <a:solidFill>
                  <a:schemeClr val="accent4">
                    <a:lumMod val="75000"/>
                  </a:schemeClr>
                </a:solidFill>
                <a:effectLst/>
                <a:latin typeface="Arial" panose="020B0604020202020204" pitchFamily="34" charset="0"/>
              </a:rPr>
              <a:t>Bersalah</a:t>
            </a:r>
            <a:r>
              <a:rPr kumimoji="0" lang="en-US" altLang="en-US" sz="2400" b="1" i="0" u="none" strike="noStrike" cap="none" normalizeH="0" baseline="0" dirty="0">
                <a:ln>
                  <a:noFill/>
                </a:ln>
                <a:solidFill>
                  <a:schemeClr val="accent4">
                    <a:lumMod val="75000"/>
                  </a:schemeClr>
                </a:solidFill>
                <a:effectLst/>
                <a:latin typeface="Arial" panose="020B0604020202020204" pitchFamily="34" charset="0"/>
              </a:rPr>
              <a:t> (</a:t>
            </a:r>
            <a:r>
              <a:rPr kumimoji="0" lang="en-US" altLang="en-US" sz="2400" b="1" i="1" u="none" strike="noStrike" cap="none" normalizeH="0" baseline="0" dirty="0">
                <a:ln>
                  <a:noFill/>
                </a:ln>
                <a:solidFill>
                  <a:schemeClr val="accent4">
                    <a:lumMod val="75000"/>
                  </a:schemeClr>
                </a:solidFill>
                <a:effectLst/>
                <a:latin typeface="Arial" panose="020B0604020202020204" pitchFamily="34" charset="0"/>
              </a:rPr>
              <a:t>Presumption of Innocence</a:t>
            </a:r>
            <a:r>
              <a:rPr kumimoji="0" lang="en-US" altLang="en-US" sz="2400" b="1" i="0" u="none" strike="noStrike" cap="none" normalizeH="0" baseline="0" dirty="0">
                <a:ln>
                  <a:noFill/>
                </a:ln>
                <a:solidFill>
                  <a:schemeClr val="accent4">
                    <a:lumMod val="75000"/>
                  </a:schemeClr>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1" u="none" strike="noStrike" cap="none" normalizeH="0" baseline="0" dirty="0" err="1">
                <a:ln>
                  <a:noFill/>
                </a:ln>
                <a:solidFill>
                  <a:schemeClr val="bg1"/>
                </a:solidFill>
                <a:effectLst/>
                <a:latin typeface="Arial" panose="020B0604020202020204" pitchFamily="34" charset="0"/>
              </a:rPr>
              <a:t>Fondasi</a:t>
            </a:r>
            <a:r>
              <a:rPr kumimoji="0" lang="en-US" altLang="en-US" b="0" i="1" u="none" strike="noStrike" cap="none" normalizeH="0" baseline="0" dirty="0">
                <a:ln>
                  <a:noFill/>
                </a:ln>
                <a:solidFill>
                  <a:schemeClr val="bg1"/>
                </a:solidFill>
                <a:effectLst/>
                <a:latin typeface="Arial" panose="020B0604020202020204" pitchFamily="34" charset="0"/>
              </a:rPr>
              <a:t> Utama </a:t>
            </a:r>
            <a:r>
              <a:rPr kumimoji="0" lang="en-US" altLang="en-US" b="0" i="1" u="none" strike="noStrike" cap="none" normalizeH="0" baseline="0" dirty="0" err="1">
                <a:ln>
                  <a:noFill/>
                </a:ln>
                <a:solidFill>
                  <a:schemeClr val="bg1"/>
                </a:solidFill>
                <a:effectLst/>
                <a:latin typeface="Arial" panose="020B0604020202020204" pitchFamily="34" charset="0"/>
              </a:rPr>
              <a:t>Perlindungan</a:t>
            </a:r>
            <a:r>
              <a:rPr kumimoji="0" lang="en-US" altLang="en-US" b="0" i="1" u="none" strike="noStrike" cap="none" normalizeH="0" baseline="0" dirty="0">
                <a:ln>
                  <a:noFill/>
                </a:ln>
                <a:solidFill>
                  <a:schemeClr val="bg1"/>
                </a:solidFill>
                <a:effectLst/>
                <a:latin typeface="Arial" panose="020B0604020202020204" pitchFamily="34" charset="0"/>
              </a:rPr>
              <a:t> HAM </a:t>
            </a:r>
            <a:r>
              <a:rPr kumimoji="0" lang="en-US" altLang="en-US" b="0" i="1" u="none" strike="noStrike" cap="none" normalizeH="0" baseline="0" dirty="0" err="1">
                <a:ln>
                  <a:noFill/>
                </a:ln>
                <a:solidFill>
                  <a:schemeClr val="bg1"/>
                </a:solidFill>
                <a:effectLst/>
                <a:latin typeface="Arial" panose="020B0604020202020204" pitchFamily="34" charset="0"/>
              </a:rPr>
              <a:t>dalam</a:t>
            </a:r>
            <a:r>
              <a:rPr kumimoji="0" lang="en-US" altLang="en-US" b="0" i="1" u="none" strike="noStrike" cap="none" normalizeH="0" baseline="0" dirty="0">
                <a:ln>
                  <a:noFill/>
                </a:ln>
                <a:solidFill>
                  <a:schemeClr val="bg1"/>
                </a:solidFill>
                <a:effectLst/>
                <a:latin typeface="Arial" panose="020B0604020202020204" pitchFamily="34" charset="0"/>
              </a:rPr>
              <a:t> Hukum Acara </a:t>
            </a:r>
            <a:r>
              <a:rPr kumimoji="0" lang="en-US" altLang="en-US" b="0" i="1" u="none" strike="noStrike" cap="none" normalizeH="0" baseline="0" dirty="0" err="1">
                <a:ln>
                  <a:noFill/>
                </a:ln>
                <a:solidFill>
                  <a:schemeClr val="bg1"/>
                </a:solidFill>
                <a:effectLst/>
                <a:latin typeface="Arial" panose="020B0604020202020204" pitchFamily="34" charset="0"/>
              </a:rPr>
              <a:t>Pidana</a:t>
            </a:r>
            <a:endParaRPr kumimoji="0" lang="en-US" altLang="en-US" b="0" i="1" u="none" strike="noStrike" cap="none" normalizeH="0" baseline="0" dirty="0">
              <a:ln>
                <a:noFill/>
              </a:ln>
              <a:solidFill>
                <a:schemeClr val="bg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dirty="0">
              <a:ln>
                <a:noFill/>
              </a:ln>
              <a:solidFill>
                <a:schemeClr val="bg1"/>
              </a:solidFill>
              <a:effectLst/>
              <a:latin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800" b="1" i="0" u="none" strike="noStrike" cap="none" normalizeH="0" baseline="0" dirty="0" err="1">
                <a:ln>
                  <a:noFill/>
                </a:ln>
                <a:solidFill>
                  <a:schemeClr val="bg1"/>
                </a:solidFill>
                <a:effectLst/>
                <a:latin typeface="Arial" panose="020B0604020202020204" pitchFamily="34" charset="0"/>
              </a:rPr>
              <a:t>Pengertian</a:t>
            </a:r>
            <a:r>
              <a:rPr kumimoji="0" lang="en-US" altLang="en-US" sz="1800" b="1" i="0" u="none" strike="noStrike" cap="none" normalizeH="0" baseline="0" dirty="0">
                <a:ln>
                  <a:noFill/>
                </a:ln>
                <a:solidFill>
                  <a:schemeClr val="bg1"/>
                </a:solidFill>
                <a:effectLst/>
                <a:latin typeface="Arial" panose="020B0604020202020204" pitchFamily="34" charset="0"/>
              </a:rPr>
              <a:t> Fundamental</a:t>
            </a:r>
            <a:r>
              <a:rPr kumimoji="0" lang="en-US" altLang="en-US" sz="1800" b="0" i="0" u="none" strike="noStrike" cap="none" normalizeH="0" baseline="0" dirty="0">
                <a:ln>
                  <a:noFill/>
                </a:ln>
                <a:solidFill>
                  <a:schemeClr val="bg1"/>
                </a:solidFill>
                <a:effectLst/>
                <a:latin typeface="Arial" panose="020B0604020202020204" pitchFamily="34" charset="0"/>
              </a:rPr>
              <a:t> </a:t>
            </a:r>
            <a:r>
              <a:rPr kumimoji="0" lang="en-US" altLang="en-US" sz="1800" b="0" i="0" u="none" strike="noStrike" cap="none" normalizeH="0" baseline="0" dirty="0" err="1">
                <a:ln>
                  <a:noFill/>
                </a:ln>
                <a:solidFill>
                  <a:schemeClr val="bg1"/>
                </a:solidFill>
                <a:effectLst/>
                <a:latin typeface="Arial" panose="020B0604020202020204" pitchFamily="34" charset="0"/>
              </a:rPr>
              <a:t>Setiap</a:t>
            </a:r>
            <a:r>
              <a:rPr kumimoji="0" lang="en-US" altLang="en-US" sz="1800" b="0" i="0" u="none" strike="noStrike" cap="none" normalizeH="0" baseline="0" dirty="0">
                <a:ln>
                  <a:noFill/>
                </a:ln>
                <a:solidFill>
                  <a:schemeClr val="bg1"/>
                </a:solidFill>
                <a:effectLst/>
                <a:latin typeface="Arial" panose="020B0604020202020204" pitchFamily="34" charset="0"/>
              </a:rPr>
              <a:t> orang yang </a:t>
            </a:r>
            <a:r>
              <a:rPr kumimoji="0" lang="en-US" altLang="en-US" sz="1800" b="0" i="0" u="none" strike="noStrike" cap="none" normalizeH="0" baseline="0" dirty="0" err="1">
                <a:ln>
                  <a:noFill/>
                </a:ln>
                <a:solidFill>
                  <a:schemeClr val="bg1"/>
                </a:solidFill>
                <a:effectLst/>
                <a:latin typeface="Arial" panose="020B0604020202020204" pitchFamily="34" charset="0"/>
              </a:rPr>
              <a:t>disangka</a:t>
            </a:r>
            <a:r>
              <a:rPr kumimoji="0" lang="en-US" altLang="en-US" sz="1800" b="0" i="0" u="none" strike="noStrike" cap="none" normalizeH="0" baseline="0" dirty="0">
                <a:ln>
                  <a:noFill/>
                </a:ln>
                <a:solidFill>
                  <a:schemeClr val="bg1"/>
                </a:solidFill>
                <a:effectLst/>
                <a:latin typeface="Arial" panose="020B0604020202020204" pitchFamily="34" charset="0"/>
              </a:rPr>
              <a:t>, </a:t>
            </a:r>
            <a:r>
              <a:rPr kumimoji="0" lang="en-US" altLang="en-US" sz="1800" b="0" i="0" u="none" strike="noStrike" cap="none" normalizeH="0" baseline="0" dirty="0" err="1">
                <a:ln>
                  <a:noFill/>
                </a:ln>
                <a:solidFill>
                  <a:schemeClr val="bg1"/>
                </a:solidFill>
                <a:effectLst/>
                <a:latin typeface="Arial" panose="020B0604020202020204" pitchFamily="34" charset="0"/>
              </a:rPr>
              <a:t>ditangkap</a:t>
            </a:r>
            <a:r>
              <a:rPr kumimoji="0" lang="en-US" altLang="en-US" sz="1800" b="0" i="0" u="none" strike="noStrike" cap="none" normalizeH="0" baseline="0" dirty="0">
                <a:ln>
                  <a:noFill/>
                </a:ln>
                <a:solidFill>
                  <a:schemeClr val="bg1"/>
                </a:solidFill>
                <a:effectLst/>
                <a:latin typeface="Arial" panose="020B0604020202020204" pitchFamily="34" charset="0"/>
              </a:rPr>
              <a:t>, </a:t>
            </a:r>
            <a:r>
              <a:rPr kumimoji="0" lang="en-US" altLang="en-US" sz="1800" b="0" i="0" u="none" strike="noStrike" cap="none" normalizeH="0" baseline="0" dirty="0" err="1">
                <a:ln>
                  <a:noFill/>
                </a:ln>
                <a:solidFill>
                  <a:schemeClr val="bg1"/>
                </a:solidFill>
                <a:effectLst/>
                <a:latin typeface="Arial" panose="020B0604020202020204" pitchFamily="34" charset="0"/>
              </a:rPr>
              <a:t>ditahan</a:t>
            </a:r>
            <a:r>
              <a:rPr kumimoji="0" lang="en-US" altLang="en-US" sz="1800" b="0" i="0" u="none" strike="noStrike" cap="none" normalizeH="0" baseline="0" dirty="0">
                <a:ln>
                  <a:noFill/>
                </a:ln>
                <a:solidFill>
                  <a:schemeClr val="bg1"/>
                </a:solidFill>
                <a:effectLst/>
                <a:latin typeface="Arial" panose="020B0604020202020204" pitchFamily="34" charset="0"/>
              </a:rPr>
              <a:t>, </a:t>
            </a:r>
            <a:r>
              <a:rPr kumimoji="0" lang="en-US" altLang="en-US" sz="1800" b="0" i="0" u="none" strike="noStrike" cap="none" normalizeH="0" baseline="0" dirty="0" err="1">
                <a:ln>
                  <a:noFill/>
                </a:ln>
                <a:solidFill>
                  <a:schemeClr val="bg1"/>
                </a:solidFill>
                <a:effectLst/>
                <a:latin typeface="Arial" panose="020B0604020202020204" pitchFamily="34" charset="0"/>
              </a:rPr>
              <a:t>dituntut</a:t>
            </a:r>
            <a:r>
              <a:rPr kumimoji="0" lang="en-US" altLang="en-US" sz="1800" b="0" i="0" u="none" strike="noStrike" cap="none" normalizeH="0" baseline="0" dirty="0">
                <a:ln>
                  <a:noFill/>
                </a:ln>
                <a:solidFill>
                  <a:schemeClr val="bg1"/>
                </a:solidFill>
                <a:effectLst/>
                <a:latin typeface="Arial" panose="020B0604020202020204" pitchFamily="34" charset="0"/>
              </a:rPr>
              <a:t>, </a:t>
            </a:r>
            <a:r>
              <a:rPr kumimoji="0" lang="en-US" altLang="en-US" sz="1800" b="0" i="0" u="none" strike="noStrike" cap="none" normalizeH="0" baseline="0" dirty="0" err="1">
                <a:ln>
                  <a:noFill/>
                </a:ln>
                <a:solidFill>
                  <a:schemeClr val="bg1"/>
                </a:solidFill>
                <a:effectLst/>
                <a:latin typeface="Arial" panose="020B0604020202020204" pitchFamily="34" charset="0"/>
              </a:rPr>
              <a:t>atau</a:t>
            </a:r>
            <a:r>
              <a:rPr kumimoji="0" lang="en-US" altLang="en-US" sz="1800" b="0" i="0" u="none" strike="noStrike" cap="none" normalizeH="0" baseline="0" dirty="0">
                <a:ln>
                  <a:noFill/>
                </a:ln>
                <a:solidFill>
                  <a:schemeClr val="bg1"/>
                </a:solidFill>
                <a:effectLst/>
                <a:latin typeface="Arial" panose="020B0604020202020204" pitchFamily="34" charset="0"/>
              </a:rPr>
              <a:t> </a:t>
            </a:r>
            <a:r>
              <a:rPr kumimoji="0" lang="en-US" altLang="en-US" sz="1800" b="0" i="0" u="none" strike="noStrike" cap="none" normalizeH="0" baseline="0" dirty="0" err="1">
                <a:ln>
                  <a:noFill/>
                </a:ln>
                <a:solidFill>
                  <a:schemeClr val="bg1"/>
                </a:solidFill>
                <a:effectLst/>
                <a:latin typeface="Arial" panose="020B0604020202020204" pitchFamily="34" charset="0"/>
              </a:rPr>
              <a:t>dihadapkan</a:t>
            </a:r>
            <a:r>
              <a:rPr kumimoji="0" lang="en-US" altLang="en-US" sz="1800" b="0" i="0" u="none" strike="noStrike" cap="none" normalizeH="0" baseline="0" dirty="0">
                <a:ln>
                  <a:noFill/>
                </a:ln>
                <a:solidFill>
                  <a:schemeClr val="bg1"/>
                </a:solidFill>
                <a:effectLst/>
                <a:latin typeface="Arial" panose="020B0604020202020204" pitchFamily="34" charset="0"/>
              </a:rPr>
              <a:t> di </a:t>
            </a:r>
            <a:r>
              <a:rPr kumimoji="0" lang="en-US" altLang="en-US" sz="1800" b="0" i="0" u="none" strike="noStrike" cap="none" normalizeH="0" baseline="0" dirty="0" err="1">
                <a:ln>
                  <a:noFill/>
                </a:ln>
                <a:solidFill>
                  <a:schemeClr val="bg1"/>
                </a:solidFill>
                <a:effectLst/>
                <a:latin typeface="Arial" panose="020B0604020202020204" pitchFamily="34" charset="0"/>
              </a:rPr>
              <a:t>depan</a:t>
            </a:r>
            <a:r>
              <a:rPr kumimoji="0" lang="en-US" altLang="en-US" sz="1800" b="0" i="0" u="none" strike="noStrike" cap="none" normalizeH="0" baseline="0" dirty="0">
                <a:ln>
                  <a:noFill/>
                </a:ln>
                <a:solidFill>
                  <a:schemeClr val="bg1"/>
                </a:solidFill>
                <a:effectLst/>
                <a:latin typeface="Arial" panose="020B0604020202020204" pitchFamily="34" charset="0"/>
              </a:rPr>
              <a:t> </a:t>
            </a:r>
            <a:r>
              <a:rPr kumimoji="0" lang="en-US" altLang="en-US" sz="1800" b="0" i="0" u="none" strike="noStrike" cap="none" normalizeH="0" baseline="0" dirty="0" err="1">
                <a:ln>
                  <a:noFill/>
                </a:ln>
                <a:solidFill>
                  <a:schemeClr val="bg1"/>
                </a:solidFill>
                <a:effectLst/>
                <a:latin typeface="Arial" panose="020B0604020202020204" pitchFamily="34" charset="0"/>
              </a:rPr>
              <a:t>pengadilan</a:t>
            </a:r>
            <a:r>
              <a:rPr kumimoji="0" lang="en-US" altLang="en-US" sz="1800" b="0" i="0" u="none" strike="noStrike" cap="none" normalizeH="0" baseline="0" dirty="0">
                <a:ln>
                  <a:noFill/>
                </a:ln>
                <a:solidFill>
                  <a:schemeClr val="bg1"/>
                </a:solidFill>
                <a:effectLst/>
                <a:latin typeface="Arial" panose="020B0604020202020204" pitchFamily="34" charset="0"/>
              </a:rPr>
              <a:t> </a:t>
            </a:r>
            <a:r>
              <a:rPr kumimoji="0" lang="en-US" altLang="en-US" sz="1800" b="1" i="0" u="none" strike="noStrike" cap="none" normalizeH="0" baseline="0" dirty="0" err="1">
                <a:ln>
                  <a:noFill/>
                </a:ln>
                <a:solidFill>
                  <a:schemeClr val="bg1"/>
                </a:solidFill>
                <a:effectLst/>
                <a:latin typeface="Arial" panose="020B0604020202020204" pitchFamily="34" charset="0"/>
              </a:rPr>
              <a:t>wajib</a:t>
            </a:r>
            <a:r>
              <a:rPr kumimoji="0" lang="en-US" altLang="en-US" sz="1800" b="1" i="0" u="none" strike="noStrike" cap="none" normalizeH="0" baseline="0" dirty="0">
                <a:ln>
                  <a:noFill/>
                </a:ln>
                <a:solidFill>
                  <a:schemeClr val="bg1"/>
                </a:solidFill>
                <a:effectLst/>
                <a:latin typeface="Arial" panose="020B0604020202020204" pitchFamily="34" charset="0"/>
              </a:rPr>
              <a:t> </a:t>
            </a:r>
            <a:r>
              <a:rPr kumimoji="0" lang="en-US" altLang="en-US" sz="1800" b="1" i="0" u="none" strike="noStrike" cap="none" normalizeH="0" baseline="0" dirty="0" err="1">
                <a:ln>
                  <a:noFill/>
                </a:ln>
                <a:solidFill>
                  <a:schemeClr val="bg1"/>
                </a:solidFill>
                <a:effectLst/>
                <a:latin typeface="Arial" panose="020B0604020202020204" pitchFamily="34" charset="0"/>
              </a:rPr>
              <a:t>dianggap</a:t>
            </a:r>
            <a:r>
              <a:rPr kumimoji="0" lang="en-US" altLang="en-US" sz="1800" b="1" i="0" u="none" strike="noStrike" cap="none" normalizeH="0" baseline="0" dirty="0">
                <a:ln>
                  <a:noFill/>
                </a:ln>
                <a:solidFill>
                  <a:schemeClr val="bg1"/>
                </a:solidFill>
                <a:effectLst/>
                <a:latin typeface="Arial" panose="020B0604020202020204" pitchFamily="34" charset="0"/>
              </a:rPr>
              <a:t> </a:t>
            </a:r>
            <a:r>
              <a:rPr kumimoji="0" lang="en-US" altLang="en-US" sz="1800" b="1" i="0" u="none" strike="noStrike" cap="none" normalizeH="0" baseline="0" dirty="0" err="1">
                <a:ln>
                  <a:noFill/>
                </a:ln>
                <a:solidFill>
                  <a:schemeClr val="bg1"/>
                </a:solidFill>
                <a:effectLst/>
                <a:latin typeface="Arial" panose="020B0604020202020204" pitchFamily="34" charset="0"/>
              </a:rPr>
              <a:t>tidak</a:t>
            </a:r>
            <a:r>
              <a:rPr kumimoji="0" lang="en-US" altLang="en-US" sz="1800" b="1" i="0" u="none" strike="noStrike" cap="none" normalizeH="0" baseline="0" dirty="0">
                <a:ln>
                  <a:noFill/>
                </a:ln>
                <a:solidFill>
                  <a:schemeClr val="bg1"/>
                </a:solidFill>
                <a:effectLst/>
                <a:latin typeface="Arial" panose="020B0604020202020204" pitchFamily="34" charset="0"/>
              </a:rPr>
              <a:t> </a:t>
            </a:r>
            <a:r>
              <a:rPr kumimoji="0" lang="en-US" altLang="en-US" sz="1800" b="1" i="0" u="none" strike="noStrike" cap="none" normalizeH="0" baseline="0" dirty="0" err="1">
                <a:ln>
                  <a:noFill/>
                </a:ln>
                <a:solidFill>
                  <a:schemeClr val="bg1"/>
                </a:solidFill>
                <a:effectLst/>
                <a:latin typeface="Arial" panose="020B0604020202020204" pitchFamily="34" charset="0"/>
              </a:rPr>
              <a:t>bersalah</a:t>
            </a:r>
            <a:r>
              <a:rPr kumimoji="0" lang="en-US" altLang="en-US" sz="1800" b="0" i="0" u="none" strike="noStrike" cap="none" normalizeH="0" baseline="0" dirty="0">
                <a:ln>
                  <a:noFill/>
                </a:ln>
                <a:solidFill>
                  <a:schemeClr val="bg1"/>
                </a:solidFill>
                <a:effectLst/>
                <a:latin typeface="Arial" panose="020B0604020202020204" pitchFamily="34" charset="0"/>
              </a:rPr>
              <a:t> </a:t>
            </a:r>
            <a:r>
              <a:rPr kumimoji="0" lang="en-US" altLang="en-US" sz="1800" b="0" i="0" u="none" strike="noStrike" cap="none" normalizeH="0" baseline="0" dirty="0" err="1">
                <a:ln>
                  <a:noFill/>
                </a:ln>
                <a:solidFill>
                  <a:schemeClr val="bg1"/>
                </a:solidFill>
                <a:effectLst/>
                <a:latin typeface="Arial" panose="020B0604020202020204" pitchFamily="34" charset="0"/>
              </a:rPr>
              <a:t>sebelum</a:t>
            </a:r>
            <a:r>
              <a:rPr kumimoji="0" lang="en-US" altLang="en-US" sz="1800" b="0" i="0" u="none" strike="noStrike" cap="none" normalizeH="0" baseline="0" dirty="0">
                <a:ln>
                  <a:noFill/>
                </a:ln>
                <a:solidFill>
                  <a:schemeClr val="bg1"/>
                </a:solidFill>
                <a:effectLst/>
                <a:latin typeface="Arial" panose="020B0604020202020204" pitchFamily="34" charset="0"/>
              </a:rPr>
              <a:t> </a:t>
            </a:r>
            <a:r>
              <a:rPr kumimoji="0" lang="en-US" altLang="en-US" sz="1800" b="0" i="0" u="none" strike="noStrike" cap="none" normalizeH="0" baseline="0" dirty="0" err="1">
                <a:ln>
                  <a:noFill/>
                </a:ln>
                <a:solidFill>
                  <a:schemeClr val="bg1"/>
                </a:solidFill>
                <a:effectLst/>
                <a:latin typeface="Arial" panose="020B0604020202020204" pitchFamily="34" charset="0"/>
              </a:rPr>
              <a:t>ada</a:t>
            </a:r>
            <a:r>
              <a:rPr kumimoji="0" lang="en-US" altLang="en-US" sz="1800" b="0" i="0" u="none" strike="noStrike" cap="none" normalizeH="0" baseline="0" dirty="0">
                <a:ln>
                  <a:noFill/>
                </a:ln>
                <a:solidFill>
                  <a:schemeClr val="bg1"/>
                </a:solidFill>
                <a:effectLst/>
                <a:latin typeface="Arial" panose="020B0604020202020204" pitchFamily="34" charset="0"/>
              </a:rPr>
              <a:t> </a:t>
            </a:r>
            <a:r>
              <a:rPr kumimoji="0" lang="en-US" altLang="en-US" sz="1800" b="0" i="0" u="none" strike="noStrike" cap="none" normalizeH="0" baseline="0" dirty="0" err="1">
                <a:ln>
                  <a:noFill/>
                </a:ln>
                <a:solidFill>
                  <a:schemeClr val="bg1"/>
                </a:solidFill>
                <a:effectLst/>
                <a:latin typeface="Arial" panose="020B0604020202020204" pitchFamily="34" charset="0"/>
              </a:rPr>
              <a:t>putusan</a:t>
            </a:r>
            <a:r>
              <a:rPr kumimoji="0" lang="en-US" altLang="en-US" sz="1800" b="0" i="0" u="none" strike="noStrike" cap="none" normalizeH="0" baseline="0" dirty="0">
                <a:ln>
                  <a:noFill/>
                </a:ln>
                <a:solidFill>
                  <a:schemeClr val="bg1"/>
                </a:solidFill>
                <a:effectLst/>
                <a:latin typeface="Arial" panose="020B0604020202020204" pitchFamily="34" charset="0"/>
              </a:rPr>
              <a:t> </a:t>
            </a:r>
            <a:r>
              <a:rPr kumimoji="0" lang="en-US" altLang="en-US" sz="1800" b="0" i="0" u="none" strike="noStrike" cap="none" normalizeH="0" baseline="0" dirty="0" err="1">
                <a:ln>
                  <a:noFill/>
                </a:ln>
                <a:solidFill>
                  <a:schemeClr val="bg1"/>
                </a:solidFill>
                <a:effectLst/>
                <a:latin typeface="Arial" panose="020B0604020202020204" pitchFamily="34" charset="0"/>
              </a:rPr>
              <a:t>pengadilan</a:t>
            </a:r>
            <a:r>
              <a:rPr kumimoji="0" lang="en-US" altLang="en-US" sz="1800" b="0" i="0" u="none" strike="noStrike" cap="none" normalizeH="0" baseline="0" dirty="0">
                <a:ln>
                  <a:noFill/>
                </a:ln>
                <a:solidFill>
                  <a:schemeClr val="bg1"/>
                </a:solidFill>
                <a:effectLst/>
                <a:latin typeface="Arial" panose="020B0604020202020204" pitchFamily="34" charset="0"/>
              </a:rPr>
              <a:t> yang </a:t>
            </a:r>
            <a:r>
              <a:rPr kumimoji="0" lang="en-US" altLang="en-US" sz="1800" b="0" i="0" u="none" strike="noStrike" cap="none" normalizeH="0" baseline="0" dirty="0" err="1">
                <a:ln>
                  <a:noFill/>
                </a:ln>
                <a:solidFill>
                  <a:schemeClr val="bg1"/>
                </a:solidFill>
                <a:effectLst/>
                <a:latin typeface="Arial" panose="020B0604020202020204" pitchFamily="34" charset="0"/>
              </a:rPr>
              <a:t>menyatakan</a:t>
            </a:r>
            <a:r>
              <a:rPr kumimoji="0" lang="en-US" altLang="en-US" sz="1800" b="0" i="0" u="none" strike="noStrike" cap="none" normalizeH="0" baseline="0" dirty="0">
                <a:ln>
                  <a:noFill/>
                </a:ln>
                <a:solidFill>
                  <a:schemeClr val="bg1"/>
                </a:solidFill>
                <a:effectLst/>
                <a:latin typeface="Arial" panose="020B0604020202020204" pitchFamily="34" charset="0"/>
              </a:rPr>
              <a:t> </a:t>
            </a:r>
            <a:r>
              <a:rPr kumimoji="0" lang="en-US" altLang="en-US" sz="1800" b="0" i="0" u="none" strike="noStrike" cap="none" normalizeH="0" baseline="0" dirty="0" err="1">
                <a:ln>
                  <a:noFill/>
                </a:ln>
                <a:solidFill>
                  <a:schemeClr val="bg1"/>
                </a:solidFill>
                <a:effectLst/>
                <a:latin typeface="Arial" panose="020B0604020202020204" pitchFamily="34" charset="0"/>
              </a:rPr>
              <a:t>kesalahannya</a:t>
            </a:r>
            <a:r>
              <a:rPr kumimoji="0" lang="en-US" altLang="en-US" sz="1800" b="0" i="0" u="none" strike="noStrike" cap="none" normalizeH="0" baseline="0" dirty="0">
                <a:ln>
                  <a:noFill/>
                </a:ln>
                <a:solidFill>
                  <a:schemeClr val="bg1"/>
                </a:solidFill>
                <a:effectLst/>
                <a:latin typeface="Arial" panose="020B0604020202020204" pitchFamily="34" charset="0"/>
              </a:rPr>
              <a:t> dan telah </a:t>
            </a:r>
            <a:r>
              <a:rPr kumimoji="0" lang="en-US" altLang="en-US" sz="1800" b="0" i="0" u="none" strike="noStrike" cap="none" normalizeH="0" baseline="0" dirty="0" err="1">
                <a:ln>
                  <a:noFill/>
                </a:ln>
                <a:solidFill>
                  <a:schemeClr val="bg1"/>
                </a:solidFill>
                <a:effectLst/>
                <a:latin typeface="Arial" panose="020B0604020202020204" pitchFamily="34" charset="0"/>
              </a:rPr>
              <a:t>memperoleh</a:t>
            </a:r>
            <a:r>
              <a:rPr kumimoji="0" lang="en-US" altLang="en-US" sz="1800" b="0" i="0" u="none" strike="noStrike" cap="none" normalizeH="0" baseline="0" dirty="0">
                <a:ln>
                  <a:noFill/>
                </a:ln>
                <a:solidFill>
                  <a:schemeClr val="bg1"/>
                </a:solidFill>
                <a:effectLst/>
                <a:latin typeface="Arial" panose="020B0604020202020204" pitchFamily="34" charset="0"/>
              </a:rPr>
              <a:t> </a:t>
            </a:r>
            <a:r>
              <a:rPr kumimoji="0" lang="en-US" altLang="en-US" sz="1800" b="0" i="0" u="none" strike="noStrike" cap="none" normalizeH="0" baseline="0" dirty="0" err="1">
                <a:ln>
                  <a:noFill/>
                </a:ln>
                <a:solidFill>
                  <a:schemeClr val="bg1"/>
                </a:solidFill>
                <a:effectLst/>
                <a:latin typeface="Arial" panose="020B0604020202020204" pitchFamily="34" charset="0"/>
              </a:rPr>
              <a:t>kekuatan</a:t>
            </a:r>
            <a:r>
              <a:rPr kumimoji="0" lang="en-US" altLang="en-US" sz="1800" b="0" i="0" u="none" strike="noStrike" cap="none" normalizeH="0" baseline="0" dirty="0">
                <a:ln>
                  <a:noFill/>
                </a:ln>
                <a:solidFill>
                  <a:schemeClr val="bg1"/>
                </a:solidFill>
                <a:effectLst/>
                <a:latin typeface="Arial" panose="020B0604020202020204" pitchFamily="34" charset="0"/>
              </a:rPr>
              <a:t> hukum </a:t>
            </a:r>
            <a:r>
              <a:rPr kumimoji="0" lang="en-US" altLang="en-US" sz="1800" b="0" i="0" u="none" strike="noStrike" cap="none" normalizeH="0" baseline="0" dirty="0" err="1">
                <a:ln>
                  <a:noFill/>
                </a:ln>
                <a:solidFill>
                  <a:schemeClr val="bg1"/>
                </a:solidFill>
                <a:effectLst/>
                <a:latin typeface="Arial" panose="020B0604020202020204" pitchFamily="34" charset="0"/>
              </a:rPr>
              <a:t>tetap</a:t>
            </a:r>
            <a:r>
              <a:rPr kumimoji="0" lang="en-US" altLang="en-US" sz="1800" b="0" i="0" u="none" strike="noStrike" cap="none" normalizeH="0" baseline="0" dirty="0">
                <a:ln>
                  <a:noFill/>
                </a:ln>
                <a:solidFill>
                  <a:schemeClr val="bg1"/>
                </a:solidFill>
                <a:effectLst/>
                <a:latin typeface="Arial" panose="020B0604020202020204" pitchFamily="34" charset="0"/>
              </a:rPr>
              <a:t> (</a:t>
            </a:r>
            <a:r>
              <a:rPr kumimoji="0" lang="en-US" altLang="en-US" sz="1800" b="0" i="1" u="none" strike="noStrike" cap="none" normalizeH="0" baseline="0" dirty="0" err="1">
                <a:ln>
                  <a:noFill/>
                </a:ln>
                <a:solidFill>
                  <a:schemeClr val="bg1"/>
                </a:solidFill>
                <a:effectLst/>
                <a:latin typeface="Arial" panose="020B0604020202020204" pitchFamily="34" charset="0"/>
              </a:rPr>
              <a:t>inkracht</a:t>
            </a:r>
            <a:r>
              <a:rPr kumimoji="0" lang="en-US" altLang="en-US" sz="1800" b="0" i="1" u="none" strike="noStrike" cap="none" normalizeH="0" baseline="0" dirty="0">
                <a:ln>
                  <a:noFill/>
                </a:ln>
                <a:solidFill>
                  <a:schemeClr val="bg1"/>
                </a:solidFill>
                <a:effectLst/>
                <a:latin typeface="Arial" panose="020B0604020202020204" pitchFamily="34" charset="0"/>
              </a:rPr>
              <a:t> van </a:t>
            </a:r>
            <a:r>
              <a:rPr kumimoji="0" lang="en-US" altLang="en-US" sz="1800" b="0" i="1" u="none" strike="noStrike" cap="none" normalizeH="0" baseline="0" dirty="0" err="1">
                <a:ln>
                  <a:noFill/>
                </a:ln>
                <a:solidFill>
                  <a:schemeClr val="bg1"/>
                </a:solidFill>
                <a:effectLst/>
                <a:latin typeface="Arial" panose="020B0604020202020204" pitchFamily="34" charset="0"/>
              </a:rPr>
              <a:t>gewijsde</a:t>
            </a:r>
            <a:r>
              <a:rPr kumimoji="0" lang="en-US" altLang="en-US" sz="1800" b="0" i="0" u="none" strike="noStrike" cap="none" normalizeH="0" baseline="0" dirty="0">
                <a:ln>
                  <a:noFill/>
                </a:ln>
                <a:solidFill>
                  <a:schemeClr val="bg1"/>
                </a:solidFill>
                <a:effectLst/>
                <a:latin typeface="Arial" panose="020B0604020202020204" pitchFamily="34" charset="0"/>
              </a:rPr>
              <a:t>).</a:t>
            </a:r>
            <a:endParaRPr lang="en-US" altLang="en-US" dirty="0">
              <a:solidFill>
                <a:schemeClr val="bg1"/>
              </a:solidFill>
              <a:latin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endParaRPr kumimoji="0" lang="en-US" altLang="en-US" sz="1800" b="1" i="0" u="none" strike="noStrike" cap="none" normalizeH="0" baseline="0" dirty="0">
              <a:ln>
                <a:noFill/>
              </a:ln>
              <a:solidFill>
                <a:schemeClr val="bg1"/>
              </a:solidFill>
              <a:effectLst/>
              <a:latin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en-US" altLang="en-US" sz="1800" b="1" i="0" u="none" strike="noStrike" cap="none" normalizeH="0" baseline="0" dirty="0">
                <a:ln>
                  <a:noFill/>
                </a:ln>
                <a:solidFill>
                  <a:schemeClr val="bg1"/>
                </a:solidFill>
                <a:effectLst/>
                <a:latin typeface="Arial" panose="020B0604020202020204" pitchFamily="34" charset="0"/>
              </a:rPr>
              <a:t>Dasar Hukum</a:t>
            </a:r>
            <a:endParaRPr kumimoji="0" lang="en-US" altLang="en-US" sz="1800" b="0" i="0" u="none" strike="noStrike" cap="none" normalizeH="0" baseline="0" dirty="0">
              <a:ln>
                <a:noFill/>
              </a:ln>
              <a:solidFill>
                <a:schemeClr val="bg1"/>
              </a:solidFill>
              <a:effectLst/>
              <a:latin typeface="Arial" panose="020B0604020202020204" pitchFamily="34" charset="0"/>
            </a:endParaRPr>
          </a:p>
          <a:p>
            <a:pPr lvl="1" defTabSz="914400" eaLnBrk="0" fontAlgn="base" hangingPunct="0">
              <a:spcBef>
                <a:spcPct val="0"/>
              </a:spcBef>
              <a:spcAft>
                <a:spcPct val="0"/>
              </a:spcAft>
              <a:buFontTx/>
              <a:buChar char="•"/>
            </a:pPr>
            <a:r>
              <a:rPr kumimoji="0" lang="en-US" altLang="en-US" b="1" i="0" u="none" strike="noStrike" cap="none" normalizeH="0" baseline="0" dirty="0" err="1">
                <a:ln>
                  <a:noFill/>
                </a:ln>
                <a:solidFill>
                  <a:schemeClr val="bg1"/>
                </a:solidFill>
                <a:effectLst/>
                <a:latin typeface="Arial" panose="020B0604020202020204" pitchFamily="34" charset="0"/>
              </a:rPr>
              <a:t>Undang-Undang</a:t>
            </a:r>
            <a:r>
              <a:rPr kumimoji="0" lang="en-US" altLang="en-US" b="1" i="0" u="none" strike="noStrike" cap="none" normalizeH="0" baseline="0" dirty="0">
                <a:ln>
                  <a:noFill/>
                </a:ln>
                <a:solidFill>
                  <a:schemeClr val="bg1"/>
                </a:solidFill>
                <a:effectLst/>
                <a:latin typeface="Arial" panose="020B0604020202020204" pitchFamily="34" charset="0"/>
              </a:rPr>
              <a:t> </a:t>
            </a:r>
            <a:r>
              <a:rPr kumimoji="0" lang="en-US" altLang="en-US" b="1" i="0" u="none" strike="noStrike" cap="none" normalizeH="0" baseline="0" dirty="0" err="1">
                <a:ln>
                  <a:noFill/>
                </a:ln>
                <a:solidFill>
                  <a:schemeClr val="bg1"/>
                </a:solidFill>
                <a:effectLst/>
                <a:latin typeface="Arial" panose="020B0604020202020204" pitchFamily="34" charset="0"/>
              </a:rPr>
              <a:t>Kekuasaan</a:t>
            </a:r>
            <a:r>
              <a:rPr kumimoji="0" lang="en-US" altLang="en-US" b="1" i="0" u="none" strike="noStrike" cap="none" normalizeH="0" baseline="0" dirty="0">
                <a:ln>
                  <a:noFill/>
                </a:ln>
                <a:solidFill>
                  <a:schemeClr val="bg1"/>
                </a:solidFill>
                <a:effectLst/>
                <a:latin typeface="Arial" panose="020B0604020202020204" pitchFamily="34" charset="0"/>
              </a:rPr>
              <a:t> </a:t>
            </a:r>
            <a:r>
              <a:rPr kumimoji="0" lang="en-US" altLang="en-US" b="1" i="0" u="none" strike="noStrike" cap="none" normalizeH="0" baseline="0" dirty="0" err="1">
                <a:ln>
                  <a:noFill/>
                </a:ln>
                <a:solidFill>
                  <a:schemeClr val="bg1"/>
                </a:solidFill>
                <a:effectLst/>
                <a:latin typeface="Arial" panose="020B0604020202020204" pitchFamily="34" charset="0"/>
              </a:rPr>
              <a:t>Kehakiman</a:t>
            </a:r>
            <a:r>
              <a:rPr kumimoji="0" lang="en-US" altLang="en-US" b="1" i="0" u="none" strike="noStrike" cap="none" normalizeH="0" baseline="0" dirty="0">
                <a:ln>
                  <a:noFill/>
                </a:ln>
                <a:solidFill>
                  <a:schemeClr val="bg1"/>
                </a:solidFill>
                <a:effectLst/>
                <a:latin typeface="Arial" panose="020B0604020202020204" pitchFamily="34" charset="0"/>
              </a:rPr>
              <a:t>:</a:t>
            </a:r>
            <a:r>
              <a:rPr kumimoji="0" lang="en-US" altLang="en-US" b="0" i="0" u="none" strike="noStrike" cap="none" normalizeH="0" baseline="0" dirty="0">
                <a:ln>
                  <a:noFill/>
                </a:ln>
                <a:solidFill>
                  <a:schemeClr val="bg1"/>
                </a:solidFill>
                <a:effectLst/>
                <a:latin typeface="Arial" panose="020B0604020202020204" pitchFamily="34" charset="0"/>
              </a:rPr>
              <a:t> Pasal 8 </a:t>
            </a:r>
            <a:r>
              <a:rPr kumimoji="0" lang="en-US" altLang="en-US" b="0" i="0" u="none" strike="noStrike" cap="none" normalizeH="0" baseline="0" dirty="0" err="1">
                <a:ln>
                  <a:noFill/>
                </a:ln>
                <a:solidFill>
                  <a:schemeClr val="bg1"/>
                </a:solidFill>
                <a:effectLst/>
                <a:latin typeface="Arial" panose="020B0604020202020204" pitchFamily="34" charset="0"/>
              </a:rPr>
              <a:t>ayat</a:t>
            </a:r>
            <a:r>
              <a:rPr kumimoji="0" lang="en-US" altLang="en-US" b="0" i="0" u="none" strike="noStrike" cap="none" normalizeH="0" baseline="0" dirty="0">
                <a:ln>
                  <a:noFill/>
                </a:ln>
                <a:solidFill>
                  <a:schemeClr val="bg1"/>
                </a:solidFill>
                <a:effectLst/>
                <a:latin typeface="Arial" panose="020B0604020202020204" pitchFamily="34" charset="0"/>
              </a:rPr>
              <a:t> (1) UU No. 48 </a:t>
            </a:r>
            <a:r>
              <a:rPr kumimoji="0" lang="en-US" altLang="en-US" b="0" i="0" u="none" strike="noStrike" cap="none" normalizeH="0" baseline="0" dirty="0" err="1">
                <a:ln>
                  <a:noFill/>
                </a:ln>
                <a:solidFill>
                  <a:schemeClr val="bg1"/>
                </a:solidFill>
                <a:effectLst/>
                <a:latin typeface="Arial" panose="020B0604020202020204" pitchFamily="34" charset="0"/>
              </a:rPr>
              <a:t>Tahun</a:t>
            </a:r>
            <a:r>
              <a:rPr kumimoji="0" lang="en-US" altLang="en-US" b="0" i="0" u="none" strike="noStrike" cap="none" normalizeH="0" baseline="0" dirty="0">
                <a:ln>
                  <a:noFill/>
                </a:ln>
                <a:solidFill>
                  <a:schemeClr val="bg1"/>
                </a:solidFill>
                <a:effectLst/>
                <a:latin typeface="Arial" panose="020B0604020202020204" pitchFamily="34" charset="0"/>
              </a:rPr>
              <a:t> 2009. </a:t>
            </a:r>
          </a:p>
          <a:p>
            <a:pPr lvl="1" defTabSz="914400" eaLnBrk="0" fontAlgn="base" hangingPunct="0">
              <a:spcBef>
                <a:spcPct val="0"/>
              </a:spcBef>
              <a:spcAft>
                <a:spcPct val="0"/>
              </a:spcAft>
              <a:buFontTx/>
              <a:buChar char="•"/>
            </a:pPr>
            <a:r>
              <a:rPr kumimoji="0" lang="en-US" altLang="en-US" b="1" i="0" u="none" strike="noStrike" cap="none" normalizeH="0" baseline="0" dirty="0">
                <a:ln>
                  <a:noFill/>
                </a:ln>
                <a:solidFill>
                  <a:schemeClr val="bg1"/>
                </a:solidFill>
                <a:effectLst/>
                <a:latin typeface="Arial" panose="020B0604020202020204" pitchFamily="34" charset="0"/>
              </a:rPr>
              <a:t>KUHAP (UU No. 8 </a:t>
            </a:r>
            <a:r>
              <a:rPr kumimoji="0" lang="en-US" altLang="en-US" b="1" i="0" u="none" strike="noStrike" cap="none" normalizeH="0" baseline="0" dirty="0" err="1">
                <a:ln>
                  <a:noFill/>
                </a:ln>
                <a:solidFill>
                  <a:schemeClr val="bg1"/>
                </a:solidFill>
                <a:effectLst/>
                <a:latin typeface="Arial" panose="020B0604020202020204" pitchFamily="34" charset="0"/>
              </a:rPr>
              <a:t>Tahun</a:t>
            </a:r>
            <a:r>
              <a:rPr kumimoji="0" lang="en-US" altLang="en-US" b="1" i="0" u="none" strike="noStrike" cap="none" normalizeH="0" baseline="0" dirty="0">
                <a:ln>
                  <a:noFill/>
                </a:ln>
                <a:solidFill>
                  <a:schemeClr val="bg1"/>
                </a:solidFill>
                <a:effectLst/>
                <a:latin typeface="Arial" panose="020B0604020202020204" pitchFamily="34" charset="0"/>
              </a:rPr>
              <a:t> 1981):</a:t>
            </a:r>
            <a:r>
              <a:rPr kumimoji="0" lang="en-US" altLang="en-US" b="0" i="0" u="none" strike="noStrike" cap="none" normalizeH="0" baseline="0" dirty="0">
                <a:ln>
                  <a:noFill/>
                </a:ln>
                <a:solidFill>
                  <a:schemeClr val="bg1"/>
                </a:solidFill>
                <a:effectLst/>
                <a:latin typeface="Arial" panose="020B0604020202020204" pitchFamily="34" charset="0"/>
              </a:rPr>
              <a:t> </a:t>
            </a:r>
            <a:r>
              <a:rPr kumimoji="0" lang="en-US" altLang="en-US" b="0" i="0" u="none" strike="noStrike" cap="none" normalizeH="0" baseline="0" dirty="0" err="1">
                <a:ln>
                  <a:noFill/>
                </a:ln>
                <a:solidFill>
                  <a:schemeClr val="bg1"/>
                </a:solidFill>
                <a:effectLst/>
                <a:latin typeface="Arial" panose="020B0604020202020204" pitchFamily="34" charset="0"/>
              </a:rPr>
              <a:t>Penjelasan</a:t>
            </a:r>
            <a:r>
              <a:rPr kumimoji="0" lang="en-US" altLang="en-US" b="0" i="0" u="none" strike="noStrike" cap="none" normalizeH="0" baseline="0" dirty="0">
                <a:ln>
                  <a:noFill/>
                </a:ln>
                <a:solidFill>
                  <a:schemeClr val="bg1"/>
                </a:solidFill>
                <a:effectLst/>
                <a:latin typeface="Arial" panose="020B0604020202020204" pitchFamily="34" charset="0"/>
              </a:rPr>
              <a:t> Umum Angka 3 </a:t>
            </a:r>
            <a:r>
              <a:rPr kumimoji="0" lang="en-US" altLang="en-US" b="0" i="0" u="none" strike="noStrike" cap="none" normalizeH="0" baseline="0" dirty="0" err="1">
                <a:ln>
                  <a:noFill/>
                </a:ln>
                <a:solidFill>
                  <a:schemeClr val="bg1"/>
                </a:solidFill>
                <a:effectLst/>
                <a:latin typeface="Arial" panose="020B0604020202020204" pitchFamily="34" charset="0"/>
              </a:rPr>
              <a:t>huruf</a:t>
            </a:r>
            <a:r>
              <a:rPr kumimoji="0" lang="en-US" altLang="en-US" b="0" i="0" u="none" strike="noStrike" cap="none" normalizeH="0" baseline="0" dirty="0">
                <a:ln>
                  <a:noFill/>
                </a:ln>
                <a:solidFill>
                  <a:schemeClr val="bg1"/>
                </a:solidFill>
                <a:effectLst/>
                <a:latin typeface="Arial" panose="020B0604020202020204" pitchFamily="34" charset="0"/>
              </a:rPr>
              <a:t> c. </a:t>
            </a:r>
          </a:p>
          <a:p>
            <a:pPr lvl="1" defTabSz="914400" eaLnBrk="0" fontAlgn="base" hangingPunct="0">
              <a:spcBef>
                <a:spcPct val="0"/>
              </a:spcBef>
              <a:spcAft>
                <a:spcPct val="0"/>
              </a:spcAft>
              <a:buFontTx/>
              <a:buChar char="•"/>
            </a:pPr>
            <a:endParaRPr lang="en-US" altLang="en-US" sz="1800" dirty="0">
              <a:solidFill>
                <a:schemeClr val="bg1"/>
              </a:solidFill>
              <a:latin typeface="Arial" panose="020B0604020202020204" pitchFamily="34" charset="0"/>
            </a:endParaRPr>
          </a:p>
          <a:p>
            <a:pPr marL="342900" indent="-342900" defTabSz="914400" eaLnBrk="0" fontAlgn="base" hangingPunct="0">
              <a:spcBef>
                <a:spcPct val="0"/>
              </a:spcBef>
              <a:spcAft>
                <a:spcPct val="0"/>
              </a:spcAft>
              <a:buAutoNum type="arabicPeriod" startAt="3"/>
            </a:pPr>
            <a:r>
              <a:rPr kumimoji="0" lang="en-US" altLang="en-US" b="1" i="0" u="none" strike="noStrike" cap="none" normalizeH="0" baseline="0" dirty="0" err="1">
                <a:ln>
                  <a:noFill/>
                </a:ln>
                <a:solidFill>
                  <a:schemeClr val="bg1"/>
                </a:solidFill>
                <a:effectLst/>
                <a:latin typeface="Arial" panose="020B0604020202020204" pitchFamily="34" charset="0"/>
              </a:rPr>
              <a:t>Implikasi</a:t>
            </a:r>
            <a:r>
              <a:rPr kumimoji="0" lang="en-US" altLang="en-US" b="1" i="0" u="none" strike="noStrike" cap="none" normalizeH="0" baseline="0" dirty="0">
                <a:ln>
                  <a:noFill/>
                </a:ln>
                <a:solidFill>
                  <a:schemeClr val="bg1"/>
                </a:solidFill>
                <a:effectLst/>
                <a:latin typeface="Arial" panose="020B0604020202020204" pitchFamily="34" charset="0"/>
              </a:rPr>
              <a:t> </a:t>
            </a:r>
            <a:r>
              <a:rPr kumimoji="0" lang="en-US" altLang="en-US" b="1" i="0" u="none" strike="noStrike" cap="none" normalizeH="0" baseline="0" dirty="0" err="1">
                <a:ln>
                  <a:noFill/>
                </a:ln>
                <a:solidFill>
                  <a:schemeClr val="bg1"/>
                </a:solidFill>
                <a:effectLst/>
                <a:latin typeface="Arial" panose="020B0604020202020204" pitchFamily="34" charset="0"/>
              </a:rPr>
              <a:t>Praktis</a:t>
            </a:r>
            <a:r>
              <a:rPr kumimoji="0" lang="en-US" altLang="en-US" b="1" i="0" u="none" strike="noStrike" cap="none" normalizeH="0" baseline="0" dirty="0">
                <a:ln>
                  <a:noFill/>
                </a:ln>
                <a:solidFill>
                  <a:schemeClr val="bg1"/>
                </a:solidFill>
                <a:effectLst/>
                <a:latin typeface="Arial" panose="020B0604020202020204" pitchFamily="34" charset="0"/>
              </a:rPr>
              <a:t> </a:t>
            </a:r>
            <a:r>
              <a:rPr kumimoji="0" lang="en-US" altLang="en-US" b="1" i="0" u="none" strike="noStrike" cap="none" normalizeH="0" baseline="0" dirty="0" err="1">
                <a:ln>
                  <a:noFill/>
                </a:ln>
                <a:solidFill>
                  <a:schemeClr val="bg1"/>
                </a:solidFill>
                <a:effectLst/>
                <a:latin typeface="Arial" panose="020B0604020202020204" pitchFamily="34" charset="0"/>
              </a:rPr>
              <a:t>dalam</a:t>
            </a:r>
            <a:r>
              <a:rPr kumimoji="0" lang="en-US" altLang="en-US" b="1" i="0" u="none" strike="noStrike" cap="none" normalizeH="0" baseline="0" dirty="0">
                <a:ln>
                  <a:noFill/>
                </a:ln>
                <a:solidFill>
                  <a:schemeClr val="bg1"/>
                </a:solidFill>
                <a:effectLst/>
                <a:latin typeface="Arial" panose="020B0604020202020204" pitchFamily="34" charset="0"/>
              </a:rPr>
              <a:t> Proses </a:t>
            </a:r>
            <a:r>
              <a:rPr kumimoji="0" lang="en-US" altLang="en-US" b="1" i="0" u="none" strike="noStrike" cap="none" normalizeH="0" baseline="0" dirty="0" err="1">
                <a:ln>
                  <a:noFill/>
                </a:ln>
                <a:solidFill>
                  <a:schemeClr val="bg1"/>
                </a:solidFill>
                <a:effectLst/>
                <a:latin typeface="Arial" panose="020B0604020202020204" pitchFamily="34" charset="0"/>
              </a:rPr>
              <a:t>Peradilan</a:t>
            </a:r>
            <a:r>
              <a:rPr kumimoji="0" lang="en-US" altLang="en-US" b="0" i="0" u="none" strike="noStrike" cap="none" normalizeH="0" baseline="0" dirty="0">
                <a:ln>
                  <a:noFill/>
                </a:ln>
                <a:solidFill>
                  <a:schemeClr val="bg1"/>
                </a:solidFill>
                <a:effectLst/>
                <a:latin typeface="Arial" panose="020B0604020202020204" pitchFamily="34" charset="0"/>
              </a:rPr>
              <a:t> </a:t>
            </a:r>
          </a:p>
          <a:p>
            <a:pPr lvl="1" defTabSz="914400" eaLnBrk="0" fontAlgn="base" hangingPunct="0">
              <a:spcBef>
                <a:spcPct val="0"/>
              </a:spcBef>
              <a:spcAft>
                <a:spcPct val="0"/>
              </a:spcAft>
            </a:pPr>
            <a:r>
              <a:rPr kumimoji="0" lang="en-US" altLang="en-US" b="0" i="0" u="none" strike="noStrike" cap="none" normalizeH="0" baseline="0" dirty="0">
                <a:ln>
                  <a:noFill/>
                </a:ln>
                <a:solidFill>
                  <a:schemeClr val="bg1"/>
                </a:solidFill>
                <a:effectLst/>
                <a:latin typeface="Arial" panose="020B0604020202020204" pitchFamily="34" charset="0"/>
              </a:rPr>
              <a:t>Asas </a:t>
            </a:r>
            <a:r>
              <a:rPr kumimoji="0" lang="en-US" altLang="en-US" b="0" i="0" u="none" strike="noStrike" cap="none" normalizeH="0" baseline="0" dirty="0" err="1">
                <a:ln>
                  <a:noFill/>
                </a:ln>
                <a:solidFill>
                  <a:schemeClr val="bg1"/>
                </a:solidFill>
                <a:effectLst/>
                <a:latin typeface="Arial" panose="020B0604020202020204" pitchFamily="34" charset="0"/>
              </a:rPr>
              <a:t>ini</a:t>
            </a:r>
            <a:r>
              <a:rPr kumimoji="0" lang="en-US" altLang="en-US" b="0" i="0" u="none" strike="noStrike" cap="none" normalizeH="0" baseline="0" dirty="0">
                <a:ln>
                  <a:noFill/>
                </a:ln>
                <a:solidFill>
                  <a:schemeClr val="bg1"/>
                </a:solidFill>
                <a:effectLst/>
                <a:latin typeface="Arial" panose="020B0604020202020204" pitchFamily="34" charset="0"/>
              </a:rPr>
              <a:t> </a:t>
            </a:r>
            <a:r>
              <a:rPr kumimoji="0" lang="en-US" altLang="en-US" b="0" i="0" u="none" strike="noStrike" cap="none" normalizeH="0" baseline="0" dirty="0" err="1">
                <a:ln>
                  <a:noFill/>
                </a:ln>
                <a:solidFill>
                  <a:schemeClr val="bg1"/>
                </a:solidFill>
                <a:effectLst/>
                <a:latin typeface="Arial" panose="020B0604020202020204" pitchFamily="34" charset="0"/>
              </a:rPr>
              <a:t>bukan</a:t>
            </a:r>
            <a:r>
              <a:rPr kumimoji="0" lang="en-US" altLang="en-US" b="0" i="0" u="none" strike="noStrike" cap="none" normalizeH="0" baseline="0" dirty="0">
                <a:ln>
                  <a:noFill/>
                </a:ln>
                <a:solidFill>
                  <a:schemeClr val="bg1"/>
                </a:solidFill>
                <a:effectLst/>
                <a:latin typeface="Arial" panose="020B0604020202020204" pitchFamily="34" charset="0"/>
              </a:rPr>
              <a:t> </a:t>
            </a:r>
            <a:r>
              <a:rPr kumimoji="0" lang="en-US" altLang="en-US" b="0" i="0" u="none" strike="noStrike" cap="none" normalizeH="0" baseline="0" dirty="0" err="1">
                <a:ln>
                  <a:noFill/>
                </a:ln>
                <a:solidFill>
                  <a:schemeClr val="bg1"/>
                </a:solidFill>
                <a:effectLst/>
                <a:latin typeface="Arial" panose="020B0604020202020204" pitchFamily="34" charset="0"/>
              </a:rPr>
              <a:t>sekadar</a:t>
            </a:r>
            <a:r>
              <a:rPr kumimoji="0" lang="en-US" altLang="en-US" b="0" i="0" u="none" strike="noStrike" cap="none" normalizeH="0" baseline="0" dirty="0">
                <a:ln>
                  <a:noFill/>
                </a:ln>
                <a:solidFill>
                  <a:schemeClr val="bg1"/>
                </a:solidFill>
                <a:effectLst/>
                <a:latin typeface="Arial" panose="020B0604020202020204" pitchFamily="34" charset="0"/>
              </a:rPr>
              <a:t> </a:t>
            </a:r>
            <a:r>
              <a:rPr kumimoji="0" lang="en-US" altLang="en-US" b="0" i="0" u="none" strike="noStrike" cap="none" normalizeH="0" baseline="0" dirty="0" err="1">
                <a:ln>
                  <a:noFill/>
                </a:ln>
                <a:solidFill>
                  <a:schemeClr val="bg1"/>
                </a:solidFill>
                <a:effectLst/>
                <a:latin typeface="Arial" panose="020B0604020202020204" pitchFamily="34" charset="0"/>
              </a:rPr>
              <a:t>teori</a:t>
            </a:r>
            <a:r>
              <a:rPr kumimoji="0" lang="en-US" altLang="en-US" b="0" i="0" u="none" strike="noStrike" cap="none" normalizeH="0" baseline="0" dirty="0">
                <a:ln>
                  <a:noFill/>
                </a:ln>
                <a:solidFill>
                  <a:schemeClr val="bg1"/>
                </a:solidFill>
                <a:effectLst/>
                <a:latin typeface="Arial" panose="020B0604020202020204" pitchFamily="34" charset="0"/>
              </a:rPr>
              <a:t>, </a:t>
            </a:r>
            <a:r>
              <a:rPr kumimoji="0" lang="en-US" altLang="en-US" b="0" i="0" u="none" strike="noStrike" cap="none" normalizeH="0" baseline="0" dirty="0" err="1">
                <a:ln>
                  <a:noFill/>
                </a:ln>
                <a:solidFill>
                  <a:schemeClr val="bg1"/>
                </a:solidFill>
                <a:effectLst/>
                <a:latin typeface="Arial" panose="020B0604020202020204" pitchFamily="34" charset="0"/>
              </a:rPr>
              <a:t>melainkan</a:t>
            </a:r>
            <a:r>
              <a:rPr kumimoji="0" lang="en-US" altLang="en-US" b="0" i="0" u="none" strike="noStrike" cap="none" normalizeH="0" baseline="0" dirty="0">
                <a:ln>
                  <a:noFill/>
                </a:ln>
                <a:solidFill>
                  <a:schemeClr val="bg1"/>
                </a:solidFill>
                <a:effectLst/>
                <a:latin typeface="Arial" panose="020B0604020202020204" pitchFamily="34" charset="0"/>
              </a:rPr>
              <a:t> </a:t>
            </a:r>
            <a:r>
              <a:rPr kumimoji="0" lang="en-US" altLang="en-US" b="0" i="0" u="none" strike="noStrike" cap="none" normalizeH="0" baseline="0" dirty="0" err="1">
                <a:ln>
                  <a:noFill/>
                </a:ln>
                <a:solidFill>
                  <a:schemeClr val="bg1"/>
                </a:solidFill>
                <a:effectLst/>
                <a:latin typeface="Arial" panose="020B0604020202020204" pitchFamily="34" charset="0"/>
              </a:rPr>
              <a:t>mewajibkan</a:t>
            </a:r>
            <a:r>
              <a:rPr kumimoji="0" lang="en-US" altLang="en-US" b="0" i="0" u="none" strike="noStrike" cap="none" normalizeH="0" baseline="0" dirty="0">
                <a:ln>
                  <a:noFill/>
                </a:ln>
                <a:solidFill>
                  <a:schemeClr val="bg1"/>
                </a:solidFill>
                <a:effectLst/>
                <a:latin typeface="Arial" panose="020B0604020202020204" pitchFamily="34" charset="0"/>
              </a:rPr>
              <a:t> </a:t>
            </a:r>
            <a:r>
              <a:rPr kumimoji="0" lang="en-US" altLang="en-US" b="0" i="0" u="none" strike="noStrike" cap="none" normalizeH="0" baseline="0" dirty="0" err="1">
                <a:ln>
                  <a:noFill/>
                </a:ln>
                <a:solidFill>
                  <a:schemeClr val="bg1"/>
                </a:solidFill>
                <a:effectLst/>
                <a:latin typeface="Arial" panose="020B0604020202020204" pitchFamily="34" charset="0"/>
              </a:rPr>
              <a:t>penegak</a:t>
            </a:r>
            <a:r>
              <a:rPr kumimoji="0" lang="en-US" altLang="en-US" b="0" i="0" u="none" strike="noStrike" cap="none" normalizeH="0" baseline="0" dirty="0">
                <a:ln>
                  <a:noFill/>
                </a:ln>
                <a:solidFill>
                  <a:schemeClr val="bg1"/>
                </a:solidFill>
                <a:effectLst/>
                <a:latin typeface="Arial" panose="020B0604020202020204" pitchFamily="34" charset="0"/>
              </a:rPr>
              <a:t> hukum </a:t>
            </a:r>
            <a:r>
              <a:rPr kumimoji="0" lang="en-US" altLang="en-US" b="0" i="0" u="none" strike="noStrike" cap="none" normalizeH="0" baseline="0" dirty="0" err="1">
                <a:ln>
                  <a:noFill/>
                </a:ln>
                <a:solidFill>
                  <a:schemeClr val="bg1"/>
                </a:solidFill>
                <a:effectLst/>
                <a:latin typeface="Arial" panose="020B0604020202020204" pitchFamily="34" charset="0"/>
              </a:rPr>
              <a:t>untuk</a:t>
            </a:r>
            <a:r>
              <a:rPr kumimoji="0" lang="en-US" altLang="en-US" b="0" i="0" u="none" strike="noStrike" cap="none" normalizeH="0" baseline="0" dirty="0">
                <a:ln>
                  <a:noFill/>
                </a:ln>
                <a:solidFill>
                  <a:schemeClr val="bg1"/>
                </a:solidFill>
                <a:effectLst/>
                <a:latin typeface="Arial" panose="020B0604020202020204" pitchFamily="34" charset="0"/>
              </a:rPr>
              <a:t> </a:t>
            </a:r>
            <a:r>
              <a:rPr kumimoji="0" lang="en-US" altLang="en-US" b="0" i="0" u="none" strike="noStrike" cap="none" normalizeH="0" baseline="0" dirty="0" err="1">
                <a:ln>
                  <a:noFill/>
                </a:ln>
                <a:solidFill>
                  <a:schemeClr val="bg1"/>
                </a:solidFill>
                <a:effectLst/>
                <a:latin typeface="Arial" panose="020B0604020202020204" pitchFamily="34" charset="0"/>
              </a:rPr>
              <a:t>menerapkan</a:t>
            </a:r>
            <a:r>
              <a:rPr kumimoji="0" lang="en-US" altLang="en-US" b="0" i="0" u="none" strike="noStrike" cap="none" normalizeH="0" baseline="0" dirty="0">
                <a:ln>
                  <a:noFill/>
                </a:ln>
                <a:solidFill>
                  <a:schemeClr val="bg1"/>
                </a:solidFill>
                <a:effectLst/>
                <a:latin typeface="Arial" panose="020B0604020202020204" pitchFamily="34" charset="0"/>
              </a:rPr>
              <a:t> </a:t>
            </a:r>
            <a:r>
              <a:rPr kumimoji="0" lang="en-US" altLang="en-US" b="0" i="0" u="none" strike="noStrike" cap="none" normalizeH="0" baseline="0" dirty="0" err="1">
                <a:ln>
                  <a:noFill/>
                </a:ln>
                <a:solidFill>
                  <a:schemeClr val="bg1"/>
                </a:solidFill>
                <a:effectLst/>
                <a:latin typeface="Arial" panose="020B0604020202020204" pitchFamily="34" charset="0"/>
              </a:rPr>
              <a:t>standar</a:t>
            </a:r>
            <a:r>
              <a:rPr kumimoji="0" lang="en-US" altLang="en-US" b="0" i="0" u="none" strike="noStrike" cap="none" normalizeH="0" baseline="0" dirty="0">
                <a:ln>
                  <a:noFill/>
                </a:ln>
                <a:solidFill>
                  <a:schemeClr val="bg1"/>
                </a:solidFill>
                <a:effectLst/>
                <a:latin typeface="Arial" panose="020B0604020202020204" pitchFamily="34" charset="0"/>
              </a:rPr>
              <a:t> </a:t>
            </a:r>
            <a:r>
              <a:rPr kumimoji="0" lang="en-US" altLang="en-US" b="0" i="0" u="none" strike="noStrike" cap="none" normalizeH="0" baseline="0" dirty="0" err="1">
                <a:ln>
                  <a:noFill/>
                </a:ln>
                <a:solidFill>
                  <a:schemeClr val="bg1"/>
                </a:solidFill>
                <a:effectLst/>
                <a:latin typeface="Arial" panose="020B0604020202020204" pitchFamily="34" charset="0"/>
              </a:rPr>
              <a:t>berikut</a:t>
            </a:r>
            <a:r>
              <a:rPr kumimoji="0" lang="en-US" altLang="en-US" b="0" i="0" u="none" strike="noStrike" cap="none" normalizeH="0" baseline="0" dirty="0">
                <a:ln>
                  <a:noFill/>
                </a:ln>
                <a:solidFill>
                  <a:schemeClr val="bg1"/>
                </a:solidFill>
                <a:effectLst/>
                <a:latin typeface="Arial" panose="020B0604020202020204" pitchFamily="34" charset="0"/>
              </a:rPr>
              <a:t> :</a:t>
            </a:r>
          </a:p>
          <a:p>
            <a:pPr lvl="1" defTabSz="914400" eaLnBrk="0" fontAlgn="base" hangingPunct="0">
              <a:spcBef>
                <a:spcPct val="0"/>
              </a:spcBef>
              <a:spcAft>
                <a:spcPct val="0"/>
              </a:spcAft>
            </a:pPr>
            <a:r>
              <a:rPr kumimoji="0" lang="en-US" altLang="en-US" b="0" i="0" u="none" strike="noStrike" cap="none" normalizeH="0" baseline="0" dirty="0">
                <a:ln>
                  <a:noFill/>
                </a:ln>
                <a:solidFill>
                  <a:schemeClr val="bg1"/>
                </a:solidFill>
                <a:effectLst/>
                <a:latin typeface="Arial" panose="020B0604020202020204" pitchFamily="34" charset="0"/>
              </a:rPr>
              <a:t> </a:t>
            </a:r>
          </a:p>
          <a:p>
            <a:pPr marL="1200150" lvl="2" indent="-285750" defTabSz="914400" eaLnBrk="0" fontAlgn="base" hangingPunct="0">
              <a:spcBef>
                <a:spcPct val="0"/>
              </a:spcBef>
              <a:spcAft>
                <a:spcPct val="0"/>
              </a:spcAft>
              <a:buFont typeface="Wingdings" panose="05000000000000000000" pitchFamily="2" charset="2"/>
              <a:buChar char="Ø"/>
            </a:pPr>
            <a:r>
              <a:rPr kumimoji="0" lang="en-US" altLang="en-US" b="1" i="0" u="none" strike="noStrike" cap="none" normalizeH="0" baseline="0" dirty="0">
                <a:ln>
                  <a:noFill/>
                </a:ln>
                <a:solidFill>
                  <a:schemeClr val="bg1"/>
                </a:solidFill>
                <a:effectLst/>
                <a:latin typeface="Arial" panose="020B0604020202020204" pitchFamily="34" charset="0"/>
              </a:rPr>
              <a:t>Beban </a:t>
            </a:r>
            <a:r>
              <a:rPr kumimoji="0" lang="en-US" altLang="en-US" b="1" i="0" u="none" strike="noStrike" cap="none" normalizeH="0" baseline="0" dirty="0" err="1">
                <a:ln>
                  <a:noFill/>
                </a:ln>
                <a:solidFill>
                  <a:schemeClr val="bg1"/>
                </a:solidFill>
                <a:effectLst/>
                <a:latin typeface="Arial" panose="020B0604020202020204" pitchFamily="34" charset="0"/>
              </a:rPr>
              <a:t>Pembuktian</a:t>
            </a:r>
            <a:r>
              <a:rPr kumimoji="0" lang="en-US" altLang="en-US" b="1" i="0" u="none" strike="noStrike" cap="none" normalizeH="0" baseline="0" dirty="0">
                <a:ln>
                  <a:noFill/>
                </a:ln>
                <a:solidFill>
                  <a:schemeClr val="bg1"/>
                </a:solidFill>
                <a:effectLst/>
                <a:latin typeface="Arial" panose="020B0604020202020204" pitchFamily="34" charset="0"/>
              </a:rPr>
              <a:t> (</a:t>
            </a:r>
            <a:r>
              <a:rPr kumimoji="0" lang="en-US" altLang="en-US" b="1" i="1" u="none" strike="noStrike" cap="none" normalizeH="0" baseline="0" dirty="0">
                <a:ln>
                  <a:noFill/>
                </a:ln>
                <a:solidFill>
                  <a:schemeClr val="bg1"/>
                </a:solidFill>
                <a:effectLst/>
                <a:latin typeface="Arial" panose="020B0604020202020204" pitchFamily="34" charset="0"/>
              </a:rPr>
              <a:t>Burden of Proof</a:t>
            </a:r>
            <a:r>
              <a:rPr kumimoji="0" lang="en-US" altLang="en-US" b="1" i="0" u="none" strike="noStrike" cap="none" normalizeH="0" baseline="0" dirty="0">
                <a:ln>
                  <a:noFill/>
                </a:ln>
                <a:solidFill>
                  <a:schemeClr val="bg1"/>
                </a:solidFill>
                <a:effectLst/>
                <a:latin typeface="Arial" panose="020B0604020202020204" pitchFamily="34" charset="0"/>
              </a:rPr>
              <a:t>):</a:t>
            </a:r>
            <a:r>
              <a:rPr kumimoji="0" lang="en-US" altLang="en-US" b="0" i="0" u="none" strike="noStrike" cap="none" normalizeH="0" baseline="0" dirty="0">
                <a:ln>
                  <a:noFill/>
                </a:ln>
                <a:solidFill>
                  <a:schemeClr val="bg1"/>
                </a:solidFill>
                <a:effectLst/>
                <a:latin typeface="Arial" panose="020B0604020202020204" pitchFamily="34" charset="0"/>
              </a:rPr>
              <a:t> </a:t>
            </a:r>
            <a:r>
              <a:rPr kumimoji="0" lang="en-US" altLang="en-US" b="0" i="0" u="none" strike="noStrike" cap="none" normalizeH="0" baseline="0" dirty="0" err="1">
                <a:ln>
                  <a:noFill/>
                </a:ln>
                <a:solidFill>
                  <a:schemeClr val="bg1"/>
                </a:solidFill>
                <a:effectLst/>
                <a:latin typeface="Arial" panose="020B0604020202020204" pitchFamily="34" charset="0"/>
              </a:rPr>
              <a:t>Kewajiban</a:t>
            </a:r>
            <a:r>
              <a:rPr kumimoji="0" lang="en-US" altLang="en-US" b="0" i="0" u="none" strike="noStrike" cap="none" normalizeH="0" baseline="0" dirty="0">
                <a:ln>
                  <a:noFill/>
                </a:ln>
                <a:solidFill>
                  <a:schemeClr val="bg1"/>
                </a:solidFill>
                <a:effectLst/>
                <a:latin typeface="Arial" panose="020B0604020202020204" pitchFamily="34" charset="0"/>
              </a:rPr>
              <a:t> </a:t>
            </a:r>
            <a:r>
              <a:rPr kumimoji="0" lang="en-US" altLang="en-US" b="0" i="0" u="none" strike="noStrike" cap="none" normalizeH="0" baseline="0" dirty="0" err="1">
                <a:ln>
                  <a:noFill/>
                </a:ln>
                <a:solidFill>
                  <a:schemeClr val="bg1"/>
                </a:solidFill>
                <a:effectLst/>
                <a:latin typeface="Arial" panose="020B0604020202020204" pitchFamily="34" charset="0"/>
              </a:rPr>
              <a:t>membuktikan</a:t>
            </a:r>
            <a:r>
              <a:rPr kumimoji="0" lang="en-US" altLang="en-US" b="0" i="0" u="none" strike="noStrike" cap="none" normalizeH="0" baseline="0" dirty="0">
                <a:ln>
                  <a:noFill/>
                </a:ln>
                <a:solidFill>
                  <a:schemeClr val="bg1"/>
                </a:solidFill>
                <a:effectLst/>
                <a:latin typeface="Arial" panose="020B0604020202020204" pitchFamily="34" charset="0"/>
              </a:rPr>
              <a:t> </a:t>
            </a:r>
            <a:r>
              <a:rPr kumimoji="0" lang="en-US" altLang="en-US" b="0" i="0" u="none" strike="noStrike" cap="none" normalizeH="0" baseline="0" dirty="0" err="1">
                <a:ln>
                  <a:noFill/>
                </a:ln>
                <a:solidFill>
                  <a:schemeClr val="bg1"/>
                </a:solidFill>
                <a:effectLst/>
                <a:latin typeface="Arial" panose="020B0604020202020204" pitchFamily="34" charset="0"/>
              </a:rPr>
              <a:t>kesalahan</a:t>
            </a:r>
            <a:r>
              <a:rPr kumimoji="0" lang="en-US" altLang="en-US" b="0" i="0" u="none" strike="noStrike" cap="none" normalizeH="0" baseline="0" dirty="0">
                <a:ln>
                  <a:noFill/>
                </a:ln>
                <a:solidFill>
                  <a:schemeClr val="bg1"/>
                </a:solidFill>
                <a:effectLst/>
                <a:latin typeface="Arial" panose="020B0604020202020204" pitchFamily="34" charset="0"/>
              </a:rPr>
              <a:t> </a:t>
            </a:r>
            <a:r>
              <a:rPr kumimoji="0" lang="en-US" altLang="en-US" b="0" i="0" u="none" strike="noStrike" cap="none" normalizeH="0" baseline="0" dirty="0" err="1">
                <a:ln>
                  <a:noFill/>
                </a:ln>
                <a:solidFill>
                  <a:schemeClr val="bg1"/>
                </a:solidFill>
                <a:effectLst/>
                <a:latin typeface="Arial" panose="020B0604020202020204" pitchFamily="34" charset="0"/>
              </a:rPr>
              <a:t>mutlak</a:t>
            </a:r>
            <a:r>
              <a:rPr kumimoji="0" lang="en-US" altLang="en-US" b="0" i="0" u="none" strike="noStrike" cap="none" normalizeH="0" baseline="0" dirty="0">
                <a:ln>
                  <a:noFill/>
                </a:ln>
                <a:solidFill>
                  <a:schemeClr val="bg1"/>
                </a:solidFill>
                <a:effectLst/>
                <a:latin typeface="Arial" panose="020B0604020202020204" pitchFamily="34" charset="0"/>
              </a:rPr>
              <a:t> </a:t>
            </a:r>
            <a:r>
              <a:rPr kumimoji="0" lang="en-US" altLang="en-US" b="0" i="0" u="none" strike="noStrike" cap="none" normalizeH="0" baseline="0" dirty="0" err="1">
                <a:ln>
                  <a:noFill/>
                </a:ln>
                <a:solidFill>
                  <a:schemeClr val="bg1"/>
                </a:solidFill>
                <a:effectLst/>
                <a:latin typeface="Arial" panose="020B0604020202020204" pitchFamily="34" charset="0"/>
              </a:rPr>
              <a:t>berada</a:t>
            </a:r>
            <a:r>
              <a:rPr kumimoji="0" lang="en-US" altLang="en-US" b="0" i="0" u="none" strike="noStrike" cap="none" normalizeH="0" baseline="0" dirty="0">
                <a:ln>
                  <a:noFill/>
                </a:ln>
                <a:solidFill>
                  <a:schemeClr val="bg1"/>
                </a:solidFill>
                <a:effectLst/>
                <a:latin typeface="Arial" panose="020B0604020202020204" pitchFamily="34" charset="0"/>
              </a:rPr>
              <a:t> di </a:t>
            </a:r>
            <a:r>
              <a:rPr kumimoji="0" lang="en-US" altLang="en-US" b="0" i="0" u="none" strike="noStrike" cap="none" normalizeH="0" baseline="0" dirty="0" err="1">
                <a:ln>
                  <a:noFill/>
                </a:ln>
                <a:solidFill>
                  <a:schemeClr val="bg1"/>
                </a:solidFill>
                <a:effectLst/>
                <a:latin typeface="Arial" panose="020B0604020202020204" pitchFamily="34" charset="0"/>
              </a:rPr>
              <a:t>pundak</a:t>
            </a:r>
            <a:r>
              <a:rPr kumimoji="0" lang="en-US" altLang="en-US" b="0" i="0" u="none" strike="noStrike" cap="none" normalizeH="0" baseline="0" dirty="0">
                <a:ln>
                  <a:noFill/>
                </a:ln>
                <a:solidFill>
                  <a:schemeClr val="bg1"/>
                </a:solidFill>
                <a:effectLst/>
                <a:latin typeface="Arial" panose="020B0604020202020204" pitchFamily="34" charset="0"/>
              </a:rPr>
              <a:t> </a:t>
            </a:r>
            <a:r>
              <a:rPr kumimoji="0" lang="en-US" altLang="en-US" b="0" i="0" u="none" strike="noStrike" cap="none" normalizeH="0" baseline="0" dirty="0" err="1">
                <a:ln>
                  <a:noFill/>
                </a:ln>
                <a:solidFill>
                  <a:schemeClr val="bg1"/>
                </a:solidFill>
                <a:effectLst/>
                <a:latin typeface="Arial" panose="020B0604020202020204" pitchFamily="34" charset="0"/>
              </a:rPr>
              <a:t>Penuntut</a:t>
            </a:r>
            <a:r>
              <a:rPr kumimoji="0" lang="en-US" altLang="en-US" b="0" i="0" u="none" strike="noStrike" cap="none" normalizeH="0" baseline="0" dirty="0">
                <a:ln>
                  <a:noFill/>
                </a:ln>
                <a:solidFill>
                  <a:schemeClr val="bg1"/>
                </a:solidFill>
                <a:effectLst/>
                <a:latin typeface="Arial" panose="020B0604020202020204" pitchFamily="34" charset="0"/>
              </a:rPr>
              <a:t> Umum (Jaksa), </a:t>
            </a:r>
            <a:r>
              <a:rPr kumimoji="0" lang="en-US" altLang="en-US" b="0" i="0" u="none" strike="noStrike" cap="none" normalizeH="0" baseline="0" dirty="0" err="1">
                <a:ln>
                  <a:noFill/>
                </a:ln>
                <a:solidFill>
                  <a:schemeClr val="bg1"/>
                </a:solidFill>
                <a:effectLst/>
                <a:latin typeface="Arial" panose="020B0604020202020204" pitchFamily="34" charset="0"/>
              </a:rPr>
              <a:t>bukan</a:t>
            </a:r>
            <a:r>
              <a:rPr kumimoji="0" lang="en-US" altLang="en-US" b="0" i="0" u="none" strike="noStrike" cap="none" normalizeH="0" baseline="0" dirty="0">
                <a:ln>
                  <a:noFill/>
                </a:ln>
                <a:solidFill>
                  <a:schemeClr val="bg1"/>
                </a:solidFill>
                <a:effectLst/>
                <a:latin typeface="Arial" panose="020B0604020202020204" pitchFamily="34" charset="0"/>
              </a:rPr>
              <a:t> </a:t>
            </a:r>
            <a:r>
              <a:rPr kumimoji="0" lang="en-US" altLang="en-US" b="0" i="0" u="none" strike="noStrike" cap="none" normalizeH="0" baseline="0" dirty="0" err="1">
                <a:ln>
                  <a:noFill/>
                </a:ln>
                <a:solidFill>
                  <a:schemeClr val="bg1"/>
                </a:solidFill>
                <a:effectLst/>
                <a:latin typeface="Arial" panose="020B0604020202020204" pitchFamily="34" charset="0"/>
              </a:rPr>
              <a:t>Terdakwa</a:t>
            </a:r>
            <a:r>
              <a:rPr kumimoji="0" lang="en-US" altLang="en-US" b="0" i="0" u="none" strike="noStrike" cap="none" normalizeH="0" baseline="0" dirty="0">
                <a:ln>
                  <a:noFill/>
                </a:ln>
                <a:solidFill>
                  <a:schemeClr val="bg1"/>
                </a:solidFill>
                <a:effectLst/>
                <a:latin typeface="Arial" panose="020B0604020202020204" pitchFamily="34" charset="0"/>
              </a:rPr>
              <a:t> yang </a:t>
            </a:r>
            <a:r>
              <a:rPr kumimoji="0" lang="en-US" altLang="en-US" b="0" i="0" u="none" strike="noStrike" cap="none" normalizeH="0" baseline="0" dirty="0" err="1">
                <a:ln>
                  <a:noFill/>
                </a:ln>
                <a:solidFill>
                  <a:schemeClr val="bg1"/>
                </a:solidFill>
                <a:effectLst/>
                <a:latin typeface="Arial" panose="020B0604020202020204" pitchFamily="34" charset="0"/>
              </a:rPr>
              <a:t>harus</a:t>
            </a:r>
            <a:r>
              <a:rPr kumimoji="0" lang="en-US" altLang="en-US" b="0" i="0" u="none" strike="noStrike" cap="none" normalizeH="0" baseline="0" dirty="0">
                <a:ln>
                  <a:noFill/>
                </a:ln>
                <a:solidFill>
                  <a:schemeClr val="bg1"/>
                </a:solidFill>
                <a:effectLst/>
                <a:latin typeface="Arial" panose="020B0604020202020204" pitchFamily="34" charset="0"/>
              </a:rPr>
              <a:t> </a:t>
            </a:r>
            <a:r>
              <a:rPr kumimoji="0" lang="en-US" altLang="en-US" b="0" i="0" u="none" strike="noStrike" cap="none" normalizeH="0" baseline="0" dirty="0" err="1">
                <a:ln>
                  <a:noFill/>
                </a:ln>
                <a:solidFill>
                  <a:schemeClr val="bg1"/>
                </a:solidFill>
                <a:effectLst/>
                <a:latin typeface="Arial" panose="020B0604020202020204" pitchFamily="34" charset="0"/>
              </a:rPr>
              <a:t>membuktikan</a:t>
            </a:r>
            <a:r>
              <a:rPr kumimoji="0" lang="en-US" altLang="en-US" b="0" i="0" u="none" strike="noStrike" cap="none" normalizeH="0" baseline="0" dirty="0">
                <a:ln>
                  <a:noFill/>
                </a:ln>
                <a:solidFill>
                  <a:schemeClr val="bg1"/>
                </a:solidFill>
                <a:effectLst/>
                <a:latin typeface="Arial" panose="020B0604020202020204" pitchFamily="34" charset="0"/>
              </a:rPr>
              <a:t> </a:t>
            </a:r>
            <a:r>
              <a:rPr kumimoji="0" lang="en-US" altLang="en-US" b="0" i="0" u="none" strike="noStrike" cap="none" normalizeH="0" baseline="0" dirty="0" err="1">
                <a:ln>
                  <a:noFill/>
                </a:ln>
                <a:solidFill>
                  <a:schemeClr val="bg1"/>
                </a:solidFill>
                <a:effectLst/>
                <a:latin typeface="Arial" panose="020B0604020202020204" pitchFamily="34" charset="0"/>
              </a:rPr>
              <a:t>dirinya</a:t>
            </a:r>
            <a:r>
              <a:rPr kumimoji="0" lang="en-US" altLang="en-US" b="0" i="0" u="none" strike="noStrike" cap="none" normalizeH="0" baseline="0" dirty="0">
                <a:ln>
                  <a:noFill/>
                </a:ln>
                <a:solidFill>
                  <a:schemeClr val="bg1"/>
                </a:solidFill>
                <a:effectLst/>
                <a:latin typeface="Arial" panose="020B0604020202020204" pitchFamily="34" charset="0"/>
              </a:rPr>
              <a:t> </a:t>
            </a:r>
            <a:r>
              <a:rPr kumimoji="0" lang="en-US" altLang="en-US" b="0" i="0" u="none" strike="noStrike" cap="none" normalizeH="0" baseline="0" dirty="0" err="1">
                <a:ln>
                  <a:noFill/>
                </a:ln>
                <a:solidFill>
                  <a:schemeClr val="bg1"/>
                </a:solidFill>
                <a:effectLst/>
                <a:latin typeface="Arial" panose="020B0604020202020204" pitchFamily="34" charset="0"/>
              </a:rPr>
              <a:t>tidak</a:t>
            </a:r>
            <a:r>
              <a:rPr kumimoji="0" lang="en-US" altLang="en-US" b="0" i="0" u="none" strike="noStrike" cap="none" normalizeH="0" baseline="0" dirty="0">
                <a:ln>
                  <a:noFill/>
                </a:ln>
                <a:solidFill>
                  <a:schemeClr val="bg1"/>
                </a:solidFill>
                <a:effectLst/>
                <a:latin typeface="Arial" panose="020B0604020202020204" pitchFamily="34" charset="0"/>
              </a:rPr>
              <a:t> </a:t>
            </a:r>
            <a:r>
              <a:rPr kumimoji="0" lang="en-US" altLang="en-US" b="0" i="0" u="none" strike="noStrike" cap="none" normalizeH="0" baseline="0" dirty="0" err="1">
                <a:ln>
                  <a:noFill/>
                </a:ln>
                <a:solidFill>
                  <a:schemeClr val="bg1"/>
                </a:solidFill>
                <a:effectLst/>
                <a:latin typeface="Arial" panose="020B0604020202020204" pitchFamily="34" charset="0"/>
              </a:rPr>
              <a:t>bersalah</a:t>
            </a:r>
            <a:r>
              <a:rPr kumimoji="0" lang="en-US" altLang="en-US" b="0" i="0" u="none" strike="noStrike" cap="none" normalizeH="0" baseline="0" dirty="0">
                <a:ln>
                  <a:noFill/>
                </a:ln>
                <a:solidFill>
                  <a:schemeClr val="bg1"/>
                </a:solidFill>
                <a:effectLst/>
                <a:latin typeface="Arial" panose="020B0604020202020204" pitchFamily="34" charset="0"/>
              </a:rPr>
              <a:t>.</a:t>
            </a:r>
          </a:p>
          <a:p>
            <a:pPr marL="1200150" lvl="2" indent="-285750" defTabSz="914400" eaLnBrk="0" fontAlgn="base" hangingPunct="0">
              <a:spcBef>
                <a:spcPct val="0"/>
              </a:spcBef>
              <a:spcAft>
                <a:spcPct val="0"/>
              </a:spcAft>
              <a:buFont typeface="Wingdings" panose="05000000000000000000" pitchFamily="2" charset="2"/>
              <a:buChar char="Ø"/>
            </a:pPr>
            <a:endParaRPr kumimoji="0" lang="en-US" altLang="en-US" b="0" i="0" u="none" strike="noStrike" cap="none" normalizeH="0" baseline="0" dirty="0">
              <a:ln>
                <a:noFill/>
              </a:ln>
              <a:solidFill>
                <a:schemeClr val="bg1"/>
              </a:solidFill>
              <a:effectLst/>
              <a:latin typeface="Arial" panose="020B0604020202020204" pitchFamily="34" charset="0"/>
            </a:endParaRPr>
          </a:p>
          <a:p>
            <a:pPr marL="1200150" lvl="2" indent="-285750" defTabSz="914400" eaLnBrk="0" fontAlgn="base" hangingPunct="0">
              <a:spcBef>
                <a:spcPct val="0"/>
              </a:spcBef>
              <a:spcAft>
                <a:spcPct val="0"/>
              </a:spcAft>
              <a:buFont typeface="Wingdings" panose="05000000000000000000" pitchFamily="2" charset="2"/>
              <a:buChar char="Ø"/>
            </a:pPr>
            <a:r>
              <a:rPr kumimoji="0" lang="en-US" altLang="en-US" sz="1800" b="1" i="0" u="none" strike="noStrike" cap="none" normalizeH="0" baseline="0" dirty="0" err="1">
                <a:ln>
                  <a:noFill/>
                </a:ln>
                <a:solidFill>
                  <a:schemeClr val="bg1"/>
                </a:solidFill>
                <a:effectLst/>
                <a:latin typeface="Arial" panose="020B0604020202020204" pitchFamily="34" charset="0"/>
              </a:rPr>
              <a:t>Pemenuhan</a:t>
            </a:r>
            <a:r>
              <a:rPr kumimoji="0" lang="en-US" altLang="en-US" sz="1800" b="1" i="0" u="none" strike="noStrike" cap="none" normalizeH="0" baseline="0" dirty="0">
                <a:ln>
                  <a:noFill/>
                </a:ln>
                <a:solidFill>
                  <a:schemeClr val="bg1"/>
                </a:solidFill>
                <a:effectLst/>
                <a:latin typeface="Arial" panose="020B0604020202020204" pitchFamily="34" charset="0"/>
              </a:rPr>
              <a:t> Hak </a:t>
            </a:r>
            <a:r>
              <a:rPr kumimoji="0" lang="en-US" altLang="en-US" sz="1800" b="1" i="0" u="none" strike="noStrike" cap="none" normalizeH="0" baseline="0" dirty="0" err="1">
                <a:ln>
                  <a:noFill/>
                </a:ln>
                <a:solidFill>
                  <a:schemeClr val="bg1"/>
                </a:solidFill>
                <a:effectLst/>
                <a:latin typeface="Arial" panose="020B0604020202020204" pitchFamily="34" charset="0"/>
              </a:rPr>
              <a:t>Tersangka</a:t>
            </a:r>
            <a:r>
              <a:rPr kumimoji="0" lang="en-US" altLang="en-US" sz="1800" b="1" i="0" u="none" strike="noStrike" cap="none" normalizeH="0" baseline="0" dirty="0">
                <a:ln>
                  <a:noFill/>
                </a:ln>
                <a:solidFill>
                  <a:schemeClr val="bg1"/>
                </a:solidFill>
                <a:effectLst/>
                <a:latin typeface="Arial" panose="020B0604020202020204" pitchFamily="34" charset="0"/>
              </a:rPr>
              <a:t>/</a:t>
            </a:r>
            <a:r>
              <a:rPr kumimoji="0" lang="en-US" altLang="en-US" sz="1800" b="1" i="0" u="none" strike="noStrike" cap="none" normalizeH="0" baseline="0" dirty="0" err="1">
                <a:ln>
                  <a:noFill/>
                </a:ln>
                <a:solidFill>
                  <a:schemeClr val="bg1"/>
                </a:solidFill>
                <a:effectLst/>
                <a:latin typeface="Arial" panose="020B0604020202020204" pitchFamily="34" charset="0"/>
              </a:rPr>
              <a:t>Terdakwa</a:t>
            </a:r>
            <a:r>
              <a:rPr kumimoji="0" lang="en-US" altLang="en-US" sz="1800" b="1" i="0" u="none" strike="noStrike" cap="none" normalizeH="0" baseline="0" dirty="0">
                <a:ln>
                  <a:noFill/>
                </a:ln>
                <a:solidFill>
                  <a:schemeClr val="bg1"/>
                </a:solidFill>
                <a:effectLst/>
                <a:latin typeface="Arial" panose="020B0604020202020204" pitchFamily="34" charset="0"/>
              </a:rPr>
              <a:t>:</a:t>
            </a:r>
            <a:r>
              <a:rPr kumimoji="0" lang="en-US" altLang="en-US" sz="1800" b="0" i="0" u="none" strike="noStrike" cap="none" normalizeH="0" baseline="0" dirty="0">
                <a:ln>
                  <a:noFill/>
                </a:ln>
                <a:solidFill>
                  <a:schemeClr val="bg1"/>
                </a:solidFill>
                <a:effectLst/>
                <a:latin typeface="Arial" panose="020B0604020202020204" pitchFamily="34" charset="0"/>
              </a:rPr>
              <a:t> </a:t>
            </a:r>
            <a:r>
              <a:rPr kumimoji="0" lang="en-US" altLang="en-US" sz="1800" b="0" i="0" u="none" strike="noStrike" cap="none" normalizeH="0" baseline="0" dirty="0" err="1">
                <a:ln>
                  <a:noFill/>
                </a:ln>
                <a:solidFill>
                  <a:schemeClr val="bg1"/>
                </a:solidFill>
                <a:effectLst/>
                <a:latin typeface="Arial" panose="020B0604020202020204" pitchFamily="34" charset="0"/>
              </a:rPr>
              <a:t>Menjamin</a:t>
            </a:r>
            <a:r>
              <a:rPr kumimoji="0" lang="en-US" altLang="en-US" sz="1800" b="0" i="0" u="none" strike="noStrike" cap="none" normalizeH="0" baseline="0" dirty="0">
                <a:ln>
                  <a:noFill/>
                </a:ln>
                <a:solidFill>
                  <a:schemeClr val="bg1"/>
                </a:solidFill>
                <a:effectLst/>
                <a:latin typeface="Arial" panose="020B0604020202020204" pitchFamily="34" charset="0"/>
              </a:rPr>
              <a:t> </a:t>
            </a:r>
            <a:r>
              <a:rPr kumimoji="0" lang="en-US" altLang="en-US" sz="1800" b="0" i="0" u="none" strike="noStrike" cap="none" normalizeH="0" baseline="0" dirty="0" err="1">
                <a:ln>
                  <a:noFill/>
                </a:ln>
                <a:solidFill>
                  <a:schemeClr val="bg1"/>
                </a:solidFill>
                <a:effectLst/>
                <a:latin typeface="Arial" panose="020B0604020202020204" pitchFamily="34" charset="0"/>
              </a:rPr>
              <a:t>hak</a:t>
            </a:r>
            <a:r>
              <a:rPr kumimoji="0" lang="en-US" altLang="en-US" sz="1800" b="0" i="0" u="none" strike="noStrike" cap="none" normalizeH="0" baseline="0" dirty="0">
                <a:ln>
                  <a:noFill/>
                </a:ln>
                <a:solidFill>
                  <a:schemeClr val="bg1"/>
                </a:solidFill>
                <a:effectLst/>
                <a:latin typeface="Arial" panose="020B0604020202020204" pitchFamily="34" charset="0"/>
              </a:rPr>
              <a:t> </a:t>
            </a:r>
            <a:r>
              <a:rPr kumimoji="0" lang="en-US" altLang="en-US" sz="1800" b="0" i="0" u="none" strike="noStrike" cap="none" normalizeH="0" baseline="0" dirty="0" err="1">
                <a:ln>
                  <a:noFill/>
                </a:ln>
                <a:solidFill>
                  <a:schemeClr val="bg1"/>
                </a:solidFill>
                <a:effectLst/>
                <a:latin typeface="Arial" panose="020B0604020202020204" pitchFamily="34" charset="0"/>
              </a:rPr>
              <a:t>untuk</a:t>
            </a:r>
            <a:r>
              <a:rPr kumimoji="0" lang="en-US" altLang="en-US" sz="1800" b="0" i="0" u="none" strike="noStrike" cap="none" normalizeH="0" baseline="0" dirty="0">
                <a:ln>
                  <a:noFill/>
                </a:ln>
                <a:solidFill>
                  <a:schemeClr val="bg1"/>
                </a:solidFill>
                <a:effectLst/>
                <a:latin typeface="Arial" panose="020B0604020202020204" pitchFamily="34" charset="0"/>
              </a:rPr>
              <a:t> diam (</a:t>
            </a:r>
            <a:r>
              <a:rPr kumimoji="0" lang="en-US" altLang="en-US" sz="1800" b="0" i="1" u="none" strike="noStrike" cap="none" normalizeH="0" baseline="0" dirty="0">
                <a:ln>
                  <a:noFill/>
                </a:ln>
                <a:solidFill>
                  <a:schemeClr val="bg1"/>
                </a:solidFill>
                <a:effectLst/>
                <a:latin typeface="Arial" panose="020B0604020202020204" pitchFamily="34" charset="0"/>
              </a:rPr>
              <a:t>right to remain silent</a:t>
            </a:r>
            <a:r>
              <a:rPr kumimoji="0" lang="en-US" altLang="en-US" sz="1800" b="0" i="0" u="none" strike="noStrike" cap="none" normalizeH="0" baseline="0" dirty="0">
                <a:ln>
                  <a:noFill/>
                </a:ln>
                <a:solidFill>
                  <a:schemeClr val="bg1"/>
                </a:solidFill>
                <a:effectLst/>
                <a:latin typeface="Arial" panose="020B0604020202020204" pitchFamily="34" charset="0"/>
              </a:rPr>
              <a:t>) dan </a:t>
            </a:r>
            <a:r>
              <a:rPr kumimoji="0" lang="en-US" altLang="en-US" sz="1800" b="0" i="0" u="none" strike="noStrike" cap="none" normalizeH="0" baseline="0" dirty="0" err="1">
                <a:ln>
                  <a:noFill/>
                </a:ln>
                <a:solidFill>
                  <a:schemeClr val="bg1"/>
                </a:solidFill>
                <a:effectLst/>
                <a:latin typeface="Arial" panose="020B0604020202020204" pitchFamily="34" charset="0"/>
              </a:rPr>
              <a:t>hak</a:t>
            </a:r>
            <a:r>
              <a:rPr kumimoji="0" lang="en-US" altLang="en-US" sz="1800" b="0" i="0" u="none" strike="noStrike" cap="none" normalizeH="0" baseline="0" dirty="0">
                <a:ln>
                  <a:noFill/>
                </a:ln>
                <a:solidFill>
                  <a:schemeClr val="bg1"/>
                </a:solidFill>
                <a:effectLst/>
                <a:latin typeface="Arial" panose="020B0604020202020204" pitchFamily="34" charset="0"/>
              </a:rPr>
              <a:t> </a:t>
            </a:r>
            <a:r>
              <a:rPr kumimoji="0" lang="en-US" altLang="en-US" sz="1800" b="0" i="0" u="none" strike="noStrike" cap="none" normalizeH="0" baseline="0" dirty="0" err="1">
                <a:ln>
                  <a:noFill/>
                </a:ln>
                <a:solidFill>
                  <a:schemeClr val="bg1"/>
                </a:solidFill>
                <a:effectLst/>
                <a:latin typeface="Arial" panose="020B0604020202020204" pitchFamily="34" charset="0"/>
              </a:rPr>
              <a:t>wajib</a:t>
            </a:r>
            <a:r>
              <a:rPr kumimoji="0" lang="en-US" altLang="en-US" sz="1800" b="0" i="0" u="none" strike="noStrike" cap="none" normalizeH="0" baseline="0" dirty="0">
                <a:ln>
                  <a:noFill/>
                </a:ln>
                <a:solidFill>
                  <a:schemeClr val="bg1"/>
                </a:solidFill>
                <a:effectLst/>
                <a:latin typeface="Arial" panose="020B0604020202020204" pitchFamily="34" charset="0"/>
              </a:rPr>
              <a:t> </a:t>
            </a:r>
            <a:r>
              <a:rPr kumimoji="0" lang="en-US" altLang="en-US" sz="1800" b="0" i="0" u="none" strike="noStrike" cap="none" normalizeH="0" baseline="0" dirty="0" err="1">
                <a:ln>
                  <a:noFill/>
                </a:ln>
                <a:solidFill>
                  <a:schemeClr val="bg1"/>
                </a:solidFill>
                <a:effectLst/>
                <a:latin typeface="Arial" panose="020B0604020202020204" pitchFamily="34" charset="0"/>
              </a:rPr>
              <a:t>didampingi</a:t>
            </a:r>
            <a:r>
              <a:rPr kumimoji="0" lang="en-US" altLang="en-US" sz="1800" b="0" i="0" u="none" strike="noStrike" cap="none" normalizeH="0" baseline="0" dirty="0">
                <a:ln>
                  <a:noFill/>
                </a:ln>
                <a:solidFill>
                  <a:schemeClr val="bg1"/>
                </a:solidFill>
                <a:effectLst/>
                <a:latin typeface="Arial" panose="020B0604020202020204" pitchFamily="34" charset="0"/>
              </a:rPr>
              <a:t> oleh </a:t>
            </a:r>
            <a:r>
              <a:rPr kumimoji="0" lang="en-US" altLang="en-US" sz="1800" b="0" i="0" u="none" strike="noStrike" cap="none" normalizeH="0" baseline="0" dirty="0" err="1">
                <a:ln>
                  <a:noFill/>
                </a:ln>
                <a:solidFill>
                  <a:schemeClr val="bg1"/>
                </a:solidFill>
                <a:effectLst/>
                <a:latin typeface="Arial" panose="020B0604020202020204" pitchFamily="34" charset="0"/>
              </a:rPr>
              <a:t>Penasihat</a:t>
            </a:r>
            <a:r>
              <a:rPr kumimoji="0" lang="en-US" altLang="en-US" sz="1800" b="0" i="0" u="none" strike="noStrike" cap="none" normalizeH="0" baseline="0" dirty="0">
                <a:ln>
                  <a:noFill/>
                </a:ln>
                <a:solidFill>
                  <a:schemeClr val="bg1"/>
                </a:solidFill>
                <a:effectLst/>
                <a:latin typeface="Arial" panose="020B0604020202020204" pitchFamily="34" charset="0"/>
              </a:rPr>
              <a:t> Hukum </a:t>
            </a:r>
            <a:r>
              <a:rPr kumimoji="0" lang="en-US" altLang="en-US" sz="1800" b="0" i="0" u="none" strike="noStrike" cap="none" normalizeH="0" baseline="0" dirty="0" err="1">
                <a:ln>
                  <a:noFill/>
                </a:ln>
                <a:solidFill>
                  <a:schemeClr val="bg1"/>
                </a:solidFill>
                <a:effectLst/>
                <a:latin typeface="Arial" panose="020B0604020202020204" pitchFamily="34" charset="0"/>
              </a:rPr>
              <a:t>sejak</a:t>
            </a:r>
            <a:r>
              <a:rPr kumimoji="0" lang="en-US" altLang="en-US" sz="1800" b="0" i="0" u="none" strike="noStrike" cap="none" normalizeH="0" baseline="0" dirty="0">
                <a:ln>
                  <a:noFill/>
                </a:ln>
                <a:solidFill>
                  <a:schemeClr val="bg1"/>
                </a:solidFill>
                <a:effectLst/>
                <a:latin typeface="Arial" panose="020B0604020202020204" pitchFamily="34" charset="0"/>
              </a:rPr>
              <a:t> </a:t>
            </a:r>
            <a:r>
              <a:rPr kumimoji="0" lang="en-US" altLang="en-US" sz="1800" b="0" i="0" u="none" strike="noStrike" cap="none" normalizeH="0" baseline="0" dirty="0" err="1">
                <a:ln>
                  <a:noFill/>
                </a:ln>
                <a:solidFill>
                  <a:schemeClr val="bg1"/>
                </a:solidFill>
                <a:effectLst/>
                <a:latin typeface="Arial" panose="020B0604020202020204" pitchFamily="34" charset="0"/>
              </a:rPr>
              <a:t>tahap</a:t>
            </a:r>
            <a:r>
              <a:rPr kumimoji="0" lang="en-US" altLang="en-US" sz="1800" b="0" i="0" u="none" strike="noStrike" cap="none" normalizeH="0" baseline="0" dirty="0">
                <a:ln>
                  <a:noFill/>
                </a:ln>
                <a:solidFill>
                  <a:schemeClr val="bg1"/>
                </a:solidFill>
                <a:effectLst/>
                <a:latin typeface="Arial" panose="020B0604020202020204" pitchFamily="34" charset="0"/>
              </a:rPr>
              <a:t> </a:t>
            </a:r>
            <a:r>
              <a:rPr kumimoji="0" lang="en-US" altLang="en-US" sz="1800" b="0" i="0" u="none" strike="noStrike" cap="none" normalizeH="0" baseline="0" dirty="0" err="1">
                <a:ln>
                  <a:noFill/>
                </a:ln>
                <a:solidFill>
                  <a:schemeClr val="bg1"/>
                </a:solidFill>
                <a:effectLst/>
                <a:latin typeface="Arial" panose="020B0604020202020204" pitchFamily="34" charset="0"/>
              </a:rPr>
              <a:t>penyidikan</a:t>
            </a:r>
            <a:r>
              <a:rPr kumimoji="0" lang="en-US" altLang="en-US" sz="1800" b="0" i="0" u="none" strike="noStrike" cap="none" normalizeH="0" baseline="0" dirty="0">
                <a:ln>
                  <a:noFill/>
                </a:ln>
                <a:solidFill>
                  <a:schemeClr val="bg1"/>
                </a:solidFill>
                <a:effectLst/>
                <a:latin typeface="Arial" panose="020B0604020202020204" pitchFamily="34" charset="0"/>
              </a:rPr>
              <a:t> </a:t>
            </a:r>
            <a:r>
              <a:rPr kumimoji="0" lang="en-US" altLang="en-US" sz="1800" b="0" i="0" u="none" strike="noStrike" cap="none" normalizeH="0" baseline="0" dirty="0" err="1">
                <a:ln>
                  <a:noFill/>
                </a:ln>
                <a:solidFill>
                  <a:schemeClr val="bg1"/>
                </a:solidFill>
                <a:effectLst/>
                <a:latin typeface="Arial" panose="020B0604020202020204" pitchFamily="34" charset="0"/>
              </a:rPr>
              <a:t>awal</a:t>
            </a:r>
            <a:r>
              <a:rPr kumimoji="0" lang="en-US" altLang="en-US" sz="1800" b="0" i="0" u="none" strike="noStrike" cap="none" normalizeH="0" baseline="0" dirty="0">
                <a:ln>
                  <a:noFill/>
                </a:ln>
                <a:solidFill>
                  <a:schemeClr val="bg1"/>
                </a:solidFill>
                <a:effectLst/>
                <a:latin typeface="Arial" panose="020B0604020202020204" pitchFamily="34" charset="0"/>
              </a:rPr>
              <a:t>.</a:t>
            </a:r>
          </a:p>
          <a:p>
            <a:pPr marL="1200150" lvl="2" indent="-285750" defTabSz="914400" eaLnBrk="0" fontAlgn="base" hangingPunct="0">
              <a:spcBef>
                <a:spcPct val="0"/>
              </a:spcBef>
              <a:spcAft>
                <a:spcPct val="0"/>
              </a:spcAft>
              <a:buFont typeface="Wingdings" panose="05000000000000000000" pitchFamily="2" charset="2"/>
              <a:buChar char="Ø"/>
            </a:pPr>
            <a:endParaRPr kumimoji="0" lang="en-US" altLang="en-US" sz="1800" b="0" i="0" u="none" strike="noStrike" cap="none" normalizeH="0" baseline="0" dirty="0">
              <a:ln>
                <a:noFill/>
              </a:ln>
              <a:solidFill>
                <a:schemeClr val="bg1"/>
              </a:solidFill>
              <a:effectLst/>
              <a:latin typeface="Arial" panose="020B0604020202020204" pitchFamily="34" charset="0"/>
            </a:endParaRPr>
          </a:p>
          <a:p>
            <a:pPr marL="1200150" lvl="2" indent="-285750" defTabSz="914400" eaLnBrk="0" fontAlgn="base" hangingPunct="0">
              <a:spcBef>
                <a:spcPct val="0"/>
              </a:spcBef>
              <a:spcAft>
                <a:spcPct val="0"/>
              </a:spcAft>
              <a:buFont typeface="Wingdings" panose="05000000000000000000" pitchFamily="2" charset="2"/>
              <a:buChar char="Ø"/>
            </a:pPr>
            <a:r>
              <a:rPr kumimoji="0" lang="en-US" altLang="en-US" sz="1800" b="1" i="0" u="none" strike="noStrike" cap="none" normalizeH="0" baseline="0" dirty="0" err="1">
                <a:ln>
                  <a:noFill/>
                </a:ln>
                <a:solidFill>
                  <a:schemeClr val="bg1"/>
                </a:solidFill>
                <a:effectLst/>
                <a:latin typeface="Arial" panose="020B0604020202020204" pitchFamily="34" charset="0"/>
              </a:rPr>
              <a:t>Perlindungan</a:t>
            </a:r>
            <a:r>
              <a:rPr kumimoji="0" lang="en-US" altLang="en-US" sz="1800" b="1" i="0" u="none" strike="noStrike" cap="none" normalizeH="0" baseline="0" dirty="0">
                <a:ln>
                  <a:noFill/>
                </a:ln>
                <a:solidFill>
                  <a:schemeClr val="bg1"/>
                </a:solidFill>
                <a:effectLst/>
                <a:latin typeface="Arial" panose="020B0604020202020204" pitchFamily="34" charset="0"/>
              </a:rPr>
              <a:t> Reputasi:</a:t>
            </a:r>
            <a:r>
              <a:rPr kumimoji="0" lang="en-US" altLang="en-US" sz="1800" b="0" i="0" u="none" strike="noStrike" cap="none" normalizeH="0" baseline="0" dirty="0">
                <a:ln>
                  <a:noFill/>
                </a:ln>
                <a:solidFill>
                  <a:schemeClr val="bg1"/>
                </a:solidFill>
                <a:effectLst/>
                <a:latin typeface="Arial" panose="020B0604020202020204" pitchFamily="34" charset="0"/>
              </a:rPr>
              <a:t> </a:t>
            </a:r>
            <a:r>
              <a:rPr kumimoji="0" lang="en-US" altLang="en-US" sz="1800" b="0" i="0" u="none" strike="noStrike" cap="none" normalizeH="0" baseline="0" dirty="0" err="1">
                <a:ln>
                  <a:noFill/>
                </a:ln>
                <a:solidFill>
                  <a:schemeClr val="bg1"/>
                </a:solidFill>
                <a:effectLst/>
                <a:latin typeface="Arial" panose="020B0604020202020204" pitchFamily="34" charset="0"/>
              </a:rPr>
              <a:t>Menghindari</a:t>
            </a:r>
            <a:r>
              <a:rPr kumimoji="0" lang="en-US" altLang="en-US" sz="1800" b="0" i="0" u="none" strike="noStrike" cap="none" normalizeH="0" baseline="0" dirty="0">
                <a:ln>
                  <a:noFill/>
                </a:ln>
                <a:solidFill>
                  <a:schemeClr val="bg1"/>
                </a:solidFill>
                <a:effectLst/>
                <a:latin typeface="Arial" panose="020B0604020202020204" pitchFamily="34" charset="0"/>
              </a:rPr>
              <a:t> </a:t>
            </a:r>
            <a:r>
              <a:rPr kumimoji="0" lang="en-US" altLang="en-US" sz="1800" b="0" i="1" u="none" strike="noStrike" cap="none" normalizeH="0" baseline="0" dirty="0">
                <a:ln>
                  <a:noFill/>
                </a:ln>
                <a:solidFill>
                  <a:schemeClr val="bg1"/>
                </a:solidFill>
                <a:effectLst/>
                <a:latin typeface="Arial" panose="020B0604020202020204" pitchFamily="34" charset="0"/>
              </a:rPr>
              <a:t>Trial by the Press</a:t>
            </a:r>
            <a:r>
              <a:rPr kumimoji="0" lang="en-US" altLang="en-US" sz="1800" b="0" i="0" u="none" strike="noStrike" cap="none" normalizeH="0" baseline="0" dirty="0">
                <a:ln>
                  <a:noFill/>
                </a:ln>
                <a:solidFill>
                  <a:schemeClr val="bg1"/>
                </a:solidFill>
                <a:effectLst/>
                <a:latin typeface="Arial" panose="020B0604020202020204" pitchFamily="34" charset="0"/>
              </a:rPr>
              <a:t> (</a:t>
            </a:r>
            <a:r>
              <a:rPr kumimoji="0" lang="en-US" altLang="en-US" sz="1800" b="0" i="0" u="none" strike="noStrike" cap="none" normalizeH="0" baseline="0" dirty="0" err="1">
                <a:ln>
                  <a:noFill/>
                </a:ln>
                <a:solidFill>
                  <a:schemeClr val="bg1"/>
                </a:solidFill>
                <a:effectLst/>
                <a:latin typeface="Arial" panose="020B0604020202020204" pitchFamily="34" charset="0"/>
              </a:rPr>
              <a:t>penghakiman</a:t>
            </a:r>
            <a:r>
              <a:rPr kumimoji="0" lang="en-US" altLang="en-US" sz="1800" b="0" i="0" u="none" strike="noStrike" cap="none" normalizeH="0" baseline="0" dirty="0">
                <a:ln>
                  <a:noFill/>
                </a:ln>
                <a:solidFill>
                  <a:schemeClr val="bg1"/>
                </a:solidFill>
                <a:effectLst/>
                <a:latin typeface="Arial" panose="020B0604020202020204" pitchFamily="34" charset="0"/>
              </a:rPr>
              <a:t> oleh media </a:t>
            </a:r>
            <a:r>
              <a:rPr kumimoji="0" lang="en-US" altLang="en-US" sz="1800" b="0" i="0" u="none" strike="noStrike" cap="none" normalizeH="0" baseline="0" dirty="0" err="1">
                <a:ln>
                  <a:noFill/>
                </a:ln>
                <a:solidFill>
                  <a:schemeClr val="bg1"/>
                </a:solidFill>
                <a:effectLst/>
                <a:latin typeface="Arial" panose="020B0604020202020204" pitchFamily="34" charset="0"/>
              </a:rPr>
              <a:t>massa</a:t>
            </a:r>
            <a:r>
              <a:rPr kumimoji="0" lang="en-US" altLang="en-US" sz="1800" b="0" i="0" u="none" strike="noStrike" cap="none" normalizeH="0" baseline="0" dirty="0">
                <a:ln>
                  <a:noFill/>
                </a:ln>
                <a:solidFill>
                  <a:schemeClr val="bg1"/>
                </a:solidFill>
                <a:effectLst/>
                <a:latin typeface="Arial" panose="020B0604020202020204" pitchFamily="34" charset="0"/>
              </a:rPr>
              <a:t>/</a:t>
            </a:r>
            <a:r>
              <a:rPr kumimoji="0" lang="en-US" altLang="en-US" sz="1800" b="0" i="0" u="none" strike="noStrike" cap="none" normalizeH="0" baseline="0" dirty="0" err="1">
                <a:ln>
                  <a:noFill/>
                </a:ln>
                <a:solidFill>
                  <a:schemeClr val="bg1"/>
                </a:solidFill>
                <a:effectLst/>
                <a:latin typeface="Arial" panose="020B0604020202020204" pitchFamily="34" charset="0"/>
              </a:rPr>
              <a:t>opini</a:t>
            </a:r>
            <a:r>
              <a:rPr kumimoji="0" lang="en-US" altLang="en-US" sz="1800" b="0" i="0" u="none" strike="noStrike" cap="none" normalizeH="0" baseline="0" dirty="0">
                <a:ln>
                  <a:noFill/>
                </a:ln>
                <a:solidFill>
                  <a:schemeClr val="bg1"/>
                </a:solidFill>
                <a:effectLst/>
                <a:latin typeface="Arial" panose="020B0604020202020204" pitchFamily="34" charset="0"/>
              </a:rPr>
              <a:t> </a:t>
            </a:r>
            <a:r>
              <a:rPr kumimoji="0" lang="en-US" altLang="en-US" sz="1800" b="0" i="0" u="none" strike="noStrike" cap="none" normalizeH="0" baseline="0" dirty="0" err="1">
                <a:ln>
                  <a:noFill/>
                </a:ln>
                <a:solidFill>
                  <a:schemeClr val="bg1"/>
                </a:solidFill>
                <a:effectLst/>
                <a:latin typeface="Arial" panose="020B0604020202020204" pitchFamily="34" charset="0"/>
              </a:rPr>
              <a:t>publik</a:t>
            </a:r>
            <a:r>
              <a:rPr kumimoji="0" lang="en-US" altLang="en-US" sz="1800" b="0" i="0" u="none" strike="noStrike" cap="none" normalizeH="0" baseline="0" dirty="0">
                <a:ln>
                  <a:noFill/>
                </a:ln>
                <a:solidFill>
                  <a:schemeClr val="bg1"/>
                </a:solidFill>
                <a:effectLst/>
                <a:latin typeface="Arial" panose="020B0604020202020204" pitchFamily="34" charset="0"/>
              </a:rPr>
              <a:t>) </a:t>
            </a:r>
            <a:r>
              <a:rPr kumimoji="0" lang="en-US" altLang="en-US" sz="1800" b="0" i="0" u="none" strike="noStrike" cap="none" normalizeH="0" baseline="0" dirty="0" err="1">
                <a:ln>
                  <a:noFill/>
                </a:ln>
                <a:solidFill>
                  <a:schemeClr val="bg1"/>
                </a:solidFill>
                <a:effectLst/>
                <a:latin typeface="Arial" panose="020B0604020202020204" pitchFamily="34" charset="0"/>
              </a:rPr>
              <a:t>sebelum</a:t>
            </a:r>
            <a:r>
              <a:rPr kumimoji="0" lang="en-US" altLang="en-US" sz="1800" b="0" i="0" u="none" strike="noStrike" cap="none" normalizeH="0" baseline="0" dirty="0">
                <a:ln>
                  <a:noFill/>
                </a:ln>
                <a:solidFill>
                  <a:schemeClr val="bg1"/>
                </a:solidFill>
                <a:effectLst/>
                <a:latin typeface="Arial" panose="020B0604020202020204" pitchFamily="34" charset="0"/>
              </a:rPr>
              <a:t> </a:t>
            </a:r>
            <a:r>
              <a:rPr kumimoji="0" lang="en-US" altLang="en-US" sz="1800" b="0" i="0" u="none" strike="noStrike" cap="none" normalizeH="0" baseline="0" dirty="0" err="1">
                <a:ln>
                  <a:noFill/>
                </a:ln>
                <a:solidFill>
                  <a:schemeClr val="bg1"/>
                </a:solidFill>
                <a:effectLst/>
                <a:latin typeface="Arial" panose="020B0604020202020204" pitchFamily="34" charset="0"/>
              </a:rPr>
              <a:t>adanya</a:t>
            </a:r>
            <a:r>
              <a:rPr kumimoji="0" lang="en-US" altLang="en-US" sz="1800" b="0" i="0" u="none" strike="noStrike" cap="none" normalizeH="0" baseline="0" dirty="0">
                <a:ln>
                  <a:noFill/>
                </a:ln>
                <a:solidFill>
                  <a:schemeClr val="bg1"/>
                </a:solidFill>
                <a:effectLst/>
                <a:latin typeface="Arial" panose="020B0604020202020204" pitchFamily="34" charset="0"/>
              </a:rPr>
              <a:t> </a:t>
            </a:r>
            <a:r>
              <a:rPr kumimoji="0" lang="en-US" altLang="en-US" sz="1800" b="0" i="0" u="none" strike="noStrike" cap="none" normalizeH="0" baseline="0" dirty="0" err="1">
                <a:ln>
                  <a:noFill/>
                </a:ln>
                <a:solidFill>
                  <a:schemeClr val="bg1"/>
                </a:solidFill>
                <a:effectLst/>
                <a:latin typeface="Arial" panose="020B0604020202020204" pitchFamily="34" charset="0"/>
              </a:rPr>
              <a:t>putusan</a:t>
            </a:r>
            <a:r>
              <a:rPr kumimoji="0" lang="en-US" altLang="en-US" sz="1800" b="0" i="0" u="none" strike="noStrike" cap="none" normalizeH="0" baseline="0" dirty="0">
                <a:ln>
                  <a:noFill/>
                </a:ln>
                <a:solidFill>
                  <a:schemeClr val="bg1"/>
                </a:solidFill>
                <a:effectLst/>
                <a:latin typeface="Arial" panose="020B0604020202020204" pitchFamily="34" charset="0"/>
              </a:rPr>
              <a:t> hakim yang </a:t>
            </a:r>
            <a:r>
              <a:rPr kumimoji="0" lang="en-US" altLang="en-US" sz="1800" b="0" i="0" u="none" strike="noStrike" cap="none" normalizeH="0" baseline="0" dirty="0" err="1">
                <a:ln>
                  <a:noFill/>
                </a:ln>
                <a:solidFill>
                  <a:schemeClr val="bg1"/>
                </a:solidFill>
                <a:effectLst/>
                <a:latin typeface="Arial" panose="020B0604020202020204" pitchFamily="34" charset="0"/>
              </a:rPr>
              <a:t>sah</a:t>
            </a:r>
            <a:r>
              <a:rPr kumimoji="0" lang="en-US" altLang="en-US" sz="1800" b="0" i="0" u="none" strike="noStrike" cap="none" normalizeH="0" baseline="0" dirty="0">
                <a:ln>
                  <a:noFill/>
                </a:ln>
                <a:solidFill>
                  <a:schemeClr val="bg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Tree>
    <p:extLst>
      <p:ext uri="{BB962C8B-B14F-4D97-AF65-F5344CB8AC3E}">
        <p14:creationId xmlns:p14="http://schemas.microsoft.com/office/powerpoint/2010/main" val="17312010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E747F-BD5A-7F30-DDD7-0144D06BD5CE}"/>
            </a:ext>
          </a:extLst>
        </p:cNvPr>
        <p:cNvGrpSpPr/>
        <p:nvPr/>
      </p:nvGrpSpPr>
      <p:grpSpPr>
        <a:xfrm>
          <a:off x="0" y="0"/>
          <a:ext cx="0" cy="0"/>
          <a:chOff x="0" y="0"/>
          <a:chExt cx="0" cy="0"/>
        </a:xfrm>
      </p:grpSpPr>
      <p:pic>
        <p:nvPicPr>
          <p:cNvPr id="2" name="Picture 1" descr="image.png">
            <a:extLst>
              <a:ext uri="{FF2B5EF4-FFF2-40B4-BE49-F238E27FC236}">
                <a16:creationId xmlns:a16="http://schemas.microsoft.com/office/drawing/2014/main" id="{3CDEF049-2F43-5A24-9FCC-F7732EFEBF71}"/>
              </a:ext>
            </a:extLst>
          </p:cNvPr>
          <p:cNvPicPr>
            <a:picLocks noChangeAspect="1"/>
          </p:cNvPicPr>
          <p:nvPr/>
        </p:nvPicPr>
        <p:blipFill>
          <a:blip r:embed="rId2"/>
          <a:stretch>
            <a:fillRect/>
          </a:stretch>
        </p:blipFill>
        <p:spPr>
          <a:xfrm>
            <a:off x="-152400" y="-889000"/>
            <a:ext cx="12518510" cy="7701815"/>
          </a:xfrm>
          <a:prstGeom prst="rect">
            <a:avLst/>
          </a:prstGeom>
        </p:spPr>
      </p:pic>
      <p:sp>
        <p:nvSpPr>
          <p:cNvPr id="6" name="TextBox 5">
            <a:extLst>
              <a:ext uri="{FF2B5EF4-FFF2-40B4-BE49-F238E27FC236}">
                <a16:creationId xmlns:a16="http://schemas.microsoft.com/office/drawing/2014/main" id="{91E17E1C-79E4-4748-493E-1BB240A0CE11}"/>
              </a:ext>
            </a:extLst>
          </p:cNvPr>
          <p:cNvSpPr txBox="1"/>
          <p:nvPr/>
        </p:nvSpPr>
        <p:spPr>
          <a:xfrm>
            <a:off x="870415" y="4376791"/>
            <a:ext cx="5968536" cy="246478"/>
          </a:xfrm>
          <a:prstGeom prst="rect">
            <a:avLst/>
          </a:prstGeom>
          <a:noFill/>
        </p:spPr>
        <p:txBody>
          <a:bodyPr wrap="square" lIns="0" tIns="0" rIns="0" bIns="0" anchor="t">
            <a:spAutoFit/>
          </a:bodyPr>
          <a:lstStyle/>
          <a:p>
            <a:pPr algn="l">
              <a:lnSpc>
                <a:spcPts val="2039"/>
              </a:lnSpc>
            </a:pPr>
            <a:endParaRPr sz="1600" b="0" i="0" u="none" dirty="0">
              <a:solidFill>
                <a:srgbClr val="A0AABF"/>
              </a:solidFill>
              <a:latin typeface="Plus Jakarta Sans"/>
            </a:endParaRPr>
          </a:p>
        </p:txBody>
      </p:sp>
      <p:sp>
        <p:nvSpPr>
          <p:cNvPr id="8" name="TextBox 7">
            <a:extLst>
              <a:ext uri="{FF2B5EF4-FFF2-40B4-BE49-F238E27FC236}">
                <a16:creationId xmlns:a16="http://schemas.microsoft.com/office/drawing/2014/main" id="{F780F4AF-AED7-AE83-7755-A63F73B04196}"/>
              </a:ext>
            </a:extLst>
          </p:cNvPr>
          <p:cNvSpPr txBox="1"/>
          <p:nvPr/>
        </p:nvSpPr>
        <p:spPr>
          <a:xfrm>
            <a:off x="666750" y="2261741"/>
            <a:ext cx="57150" cy="140038"/>
          </a:xfrm>
          <a:prstGeom prst="rect">
            <a:avLst/>
          </a:prstGeom>
          <a:noFill/>
        </p:spPr>
        <p:txBody>
          <a:bodyPr wrap="square" lIns="0" tIns="0" rIns="0" bIns="0" anchor="t">
            <a:spAutoFit/>
          </a:bodyPr>
          <a:lstStyle/>
          <a:p>
            <a:pPr algn="l">
              <a:lnSpc>
                <a:spcPts val="1200"/>
              </a:lnSpc>
            </a:pPr>
            <a:r>
              <a:rPr sz="750" b="0" i="0" u="none">
                <a:solidFill>
                  <a:srgbClr val="C5A059"/>
                </a:solidFill>
                <a:latin typeface="Plus Jakarta Sans"/>
              </a:rPr>
              <a:t>■</a:t>
            </a:r>
          </a:p>
        </p:txBody>
      </p:sp>
      <p:sp>
        <p:nvSpPr>
          <p:cNvPr id="9" name="TextBox 8">
            <a:extLst>
              <a:ext uri="{FF2B5EF4-FFF2-40B4-BE49-F238E27FC236}">
                <a16:creationId xmlns:a16="http://schemas.microsoft.com/office/drawing/2014/main" id="{98FFA392-6275-1320-CA77-926FEC0169B0}"/>
              </a:ext>
            </a:extLst>
          </p:cNvPr>
          <p:cNvSpPr txBox="1"/>
          <p:nvPr/>
        </p:nvSpPr>
        <p:spPr>
          <a:xfrm>
            <a:off x="666750" y="4057650"/>
            <a:ext cx="57150" cy="140038"/>
          </a:xfrm>
          <a:prstGeom prst="rect">
            <a:avLst/>
          </a:prstGeom>
          <a:noFill/>
        </p:spPr>
        <p:txBody>
          <a:bodyPr wrap="square" lIns="0" tIns="0" rIns="0" bIns="0" anchor="t">
            <a:spAutoFit/>
          </a:bodyPr>
          <a:lstStyle/>
          <a:p>
            <a:pPr algn="l">
              <a:lnSpc>
                <a:spcPts val="1200"/>
              </a:lnSpc>
            </a:pPr>
            <a:r>
              <a:rPr sz="750" b="0" i="0" u="none">
                <a:solidFill>
                  <a:srgbClr val="C5A059"/>
                </a:solidFill>
                <a:latin typeface="Plus Jakarta Sans"/>
              </a:rPr>
              <a:t>■</a:t>
            </a:r>
          </a:p>
        </p:txBody>
      </p:sp>
      <p:sp>
        <p:nvSpPr>
          <p:cNvPr id="11" name="Rectangle 2">
            <a:extLst>
              <a:ext uri="{FF2B5EF4-FFF2-40B4-BE49-F238E27FC236}">
                <a16:creationId xmlns:a16="http://schemas.microsoft.com/office/drawing/2014/main" id="{33D3E785-58D5-052B-9CFF-D61F132A1761}"/>
              </a:ext>
            </a:extLst>
          </p:cNvPr>
          <p:cNvSpPr>
            <a:spLocks noChangeArrowheads="1"/>
          </p:cNvSpPr>
          <p:nvPr/>
        </p:nvSpPr>
        <p:spPr bwMode="auto">
          <a:xfrm>
            <a:off x="449005" y="-20359"/>
            <a:ext cx="11315700" cy="6832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n-ID" sz="2400" b="1" dirty="0" err="1">
                <a:solidFill>
                  <a:schemeClr val="accent4">
                    <a:lumMod val="75000"/>
                  </a:schemeClr>
                </a:solidFill>
              </a:rPr>
              <a:t>Pandangan</a:t>
            </a:r>
            <a:r>
              <a:rPr lang="en-ID" sz="2400" b="1" dirty="0">
                <a:solidFill>
                  <a:schemeClr val="accent4">
                    <a:lumMod val="75000"/>
                  </a:schemeClr>
                </a:solidFill>
              </a:rPr>
              <a:t> Ahli (Prof. Eddy O.S. Hiariej)</a:t>
            </a:r>
          </a:p>
          <a:p>
            <a:pPr algn="just"/>
            <a:r>
              <a:rPr lang="en-ID" i="1" dirty="0" err="1">
                <a:solidFill>
                  <a:schemeClr val="bg1"/>
                </a:solidFill>
              </a:rPr>
              <a:t>Anotasi</a:t>
            </a:r>
            <a:r>
              <a:rPr lang="en-ID" i="1" dirty="0">
                <a:solidFill>
                  <a:schemeClr val="bg1"/>
                </a:solidFill>
              </a:rPr>
              <a:t> </a:t>
            </a:r>
            <a:r>
              <a:rPr lang="en-ID" i="1" dirty="0" err="1">
                <a:solidFill>
                  <a:schemeClr val="bg1"/>
                </a:solidFill>
              </a:rPr>
              <a:t>terhadap</a:t>
            </a:r>
            <a:r>
              <a:rPr lang="en-ID" i="1" dirty="0">
                <a:solidFill>
                  <a:schemeClr val="bg1"/>
                </a:solidFill>
              </a:rPr>
              <a:t> Hukum Acara </a:t>
            </a:r>
            <a:r>
              <a:rPr lang="en-ID" i="1" dirty="0" err="1">
                <a:solidFill>
                  <a:schemeClr val="bg1"/>
                </a:solidFill>
              </a:rPr>
              <a:t>Pidana</a:t>
            </a:r>
            <a:r>
              <a:rPr lang="en-ID" i="1" dirty="0">
                <a:solidFill>
                  <a:schemeClr val="bg1"/>
                </a:solidFill>
              </a:rPr>
              <a:t> &amp; Due Process of Law</a:t>
            </a:r>
          </a:p>
          <a:p>
            <a:pPr algn="just"/>
            <a:endParaRPr lang="en-ID" dirty="0">
              <a:solidFill>
                <a:schemeClr val="bg1"/>
              </a:solidFill>
            </a:endParaRPr>
          </a:p>
          <a:p>
            <a:pPr marL="342900" indent="-342900" algn="just">
              <a:buFont typeface="+mj-lt"/>
              <a:buAutoNum type="arabicPeriod"/>
            </a:pPr>
            <a:r>
              <a:rPr lang="en-ID" b="1" dirty="0">
                <a:solidFill>
                  <a:schemeClr val="bg1"/>
                </a:solidFill>
              </a:rPr>
              <a:t>Hukum Acara </a:t>
            </a:r>
            <a:r>
              <a:rPr lang="en-ID" b="1" dirty="0" err="1">
                <a:solidFill>
                  <a:schemeClr val="bg1"/>
                </a:solidFill>
              </a:rPr>
              <a:t>Pidana</a:t>
            </a:r>
            <a:r>
              <a:rPr lang="en-ID" b="1" dirty="0">
                <a:solidFill>
                  <a:schemeClr val="bg1"/>
                </a:solidFill>
              </a:rPr>
              <a:t> </a:t>
            </a:r>
            <a:r>
              <a:rPr lang="en-ID" b="1" dirty="0" err="1">
                <a:solidFill>
                  <a:schemeClr val="bg1"/>
                </a:solidFill>
              </a:rPr>
              <a:t>sebagai</a:t>
            </a:r>
            <a:r>
              <a:rPr lang="en-ID" b="1" dirty="0">
                <a:solidFill>
                  <a:schemeClr val="bg1"/>
                </a:solidFill>
              </a:rPr>
              <a:t> </a:t>
            </a:r>
            <a:r>
              <a:rPr lang="en-ID" b="1" dirty="0" err="1">
                <a:solidFill>
                  <a:schemeClr val="bg1"/>
                </a:solidFill>
              </a:rPr>
              <a:t>Instrumen</a:t>
            </a:r>
            <a:r>
              <a:rPr lang="en-ID" b="1" dirty="0">
                <a:solidFill>
                  <a:schemeClr val="bg1"/>
                </a:solidFill>
              </a:rPr>
              <a:t> HAM</a:t>
            </a:r>
            <a:r>
              <a:rPr lang="en-ID" dirty="0">
                <a:solidFill>
                  <a:schemeClr val="bg1"/>
                </a:solidFill>
              </a:rPr>
              <a:t> </a:t>
            </a:r>
            <a:r>
              <a:rPr lang="en-ID" dirty="0" err="1">
                <a:solidFill>
                  <a:schemeClr val="bg1"/>
                </a:solidFill>
              </a:rPr>
              <a:t>Menurut</a:t>
            </a:r>
            <a:r>
              <a:rPr lang="en-ID" dirty="0">
                <a:solidFill>
                  <a:schemeClr val="bg1"/>
                </a:solidFill>
              </a:rPr>
              <a:t> Prof. Eddy, Hukum Acara </a:t>
            </a:r>
            <a:r>
              <a:rPr lang="en-ID" dirty="0" err="1">
                <a:solidFill>
                  <a:schemeClr val="bg1"/>
                </a:solidFill>
              </a:rPr>
              <a:t>Pidana</a:t>
            </a:r>
            <a:r>
              <a:rPr lang="en-ID" dirty="0">
                <a:solidFill>
                  <a:schemeClr val="bg1"/>
                </a:solidFill>
              </a:rPr>
              <a:t> pada </a:t>
            </a:r>
            <a:r>
              <a:rPr lang="en-ID" dirty="0" err="1">
                <a:solidFill>
                  <a:schemeClr val="bg1"/>
                </a:solidFill>
              </a:rPr>
              <a:t>hakikatnya</a:t>
            </a:r>
            <a:r>
              <a:rPr lang="en-ID" dirty="0">
                <a:solidFill>
                  <a:schemeClr val="bg1"/>
                </a:solidFill>
              </a:rPr>
              <a:t> </a:t>
            </a:r>
            <a:r>
              <a:rPr lang="en-ID" dirty="0" err="1">
                <a:solidFill>
                  <a:schemeClr val="bg1"/>
                </a:solidFill>
              </a:rPr>
              <a:t>adalah</a:t>
            </a:r>
            <a:r>
              <a:rPr lang="en-ID" dirty="0">
                <a:solidFill>
                  <a:schemeClr val="bg1"/>
                </a:solidFill>
              </a:rPr>
              <a:t> </a:t>
            </a:r>
            <a:r>
              <a:rPr lang="en-ID" dirty="0" err="1">
                <a:solidFill>
                  <a:schemeClr val="bg1"/>
                </a:solidFill>
              </a:rPr>
              <a:t>instrumen</a:t>
            </a:r>
            <a:r>
              <a:rPr lang="en-ID" dirty="0">
                <a:solidFill>
                  <a:schemeClr val="bg1"/>
                </a:solidFill>
              </a:rPr>
              <a:t> yang </a:t>
            </a:r>
            <a:r>
              <a:rPr lang="en-ID" dirty="0" err="1">
                <a:solidFill>
                  <a:schemeClr val="bg1"/>
                </a:solidFill>
              </a:rPr>
              <a:t>mengatur</a:t>
            </a:r>
            <a:r>
              <a:rPr lang="en-ID" dirty="0">
                <a:solidFill>
                  <a:schemeClr val="bg1"/>
                </a:solidFill>
              </a:rPr>
              <a:t> </a:t>
            </a:r>
            <a:r>
              <a:rPr lang="en-ID" b="1" dirty="0" err="1">
                <a:solidFill>
                  <a:schemeClr val="bg1"/>
                </a:solidFill>
              </a:rPr>
              <a:t>batasan</a:t>
            </a:r>
            <a:r>
              <a:rPr lang="en-ID" b="1" dirty="0">
                <a:solidFill>
                  <a:schemeClr val="bg1"/>
                </a:solidFill>
              </a:rPr>
              <a:t> </a:t>
            </a:r>
            <a:r>
              <a:rPr lang="en-ID" b="1" dirty="0" err="1">
                <a:solidFill>
                  <a:schemeClr val="bg1"/>
                </a:solidFill>
              </a:rPr>
              <a:t>kekuasaan</a:t>
            </a:r>
            <a:r>
              <a:rPr lang="en-ID" b="1" dirty="0">
                <a:solidFill>
                  <a:schemeClr val="bg1"/>
                </a:solidFill>
              </a:rPr>
              <a:t> negara</a:t>
            </a:r>
            <a:r>
              <a:rPr lang="en-ID" dirty="0">
                <a:solidFill>
                  <a:schemeClr val="bg1"/>
                </a:solidFill>
              </a:rPr>
              <a:t>. </a:t>
            </a:r>
            <a:r>
              <a:rPr lang="en-ID" dirty="0" err="1">
                <a:solidFill>
                  <a:schemeClr val="bg1"/>
                </a:solidFill>
              </a:rPr>
              <a:t>Fungsinya</a:t>
            </a:r>
            <a:r>
              <a:rPr lang="en-ID" dirty="0">
                <a:solidFill>
                  <a:schemeClr val="bg1"/>
                </a:solidFill>
              </a:rPr>
              <a:t> </a:t>
            </a:r>
            <a:r>
              <a:rPr lang="en-ID" dirty="0" err="1">
                <a:solidFill>
                  <a:schemeClr val="bg1"/>
                </a:solidFill>
              </a:rPr>
              <a:t>adalah</a:t>
            </a:r>
            <a:r>
              <a:rPr lang="en-ID" dirty="0">
                <a:solidFill>
                  <a:schemeClr val="bg1"/>
                </a:solidFill>
              </a:rPr>
              <a:t> </a:t>
            </a:r>
            <a:r>
              <a:rPr lang="en-ID" dirty="0" err="1">
                <a:solidFill>
                  <a:schemeClr val="bg1"/>
                </a:solidFill>
              </a:rPr>
              <a:t>sebagai</a:t>
            </a:r>
            <a:r>
              <a:rPr lang="en-ID" dirty="0">
                <a:solidFill>
                  <a:schemeClr val="bg1"/>
                </a:solidFill>
              </a:rPr>
              <a:t> "</a:t>
            </a:r>
            <a:r>
              <a:rPr lang="en-ID" dirty="0" err="1">
                <a:solidFill>
                  <a:schemeClr val="bg1"/>
                </a:solidFill>
              </a:rPr>
              <a:t>pagar</a:t>
            </a:r>
            <a:r>
              <a:rPr lang="en-ID" dirty="0">
                <a:solidFill>
                  <a:schemeClr val="bg1"/>
                </a:solidFill>
              </a:rPr>
              <a:t>" agar </a:t>
            </a:r>
            <a:r>
              <a:rPr lang="en-ID" dirty="0" err="1">
                <a:solidFill>
                  <a:schemeClr val="bg1"/>
                </a:solidFill>
              </a:rPr>
              <a:t>aparatur</a:t>
            </a:r>
            <a:r>
              <a:rPr lang="en-ID" dirty="0">
                <a:solidFill>
                  <a:schemeClr val="bg1"/>
                </a:solidFill>
              </a:rPr>
              <a:t> </a:t>
            </a:r>
            <a:r>
              <a:rPr lang="en-ID" dirty="0" err="1">
                <a:solidFill>
                  <a:schemeClr val="bg1"/>
                </a:solidFill>
              </a:rPr>
              <a:t>penegak</a:t>
            </a:r>
            <a:r>
              <a:rPr lang="en-ID" dirty="0">
                <a:solidFill>
                  <a:schemeClr val="bg1"/>
                </a:solidFill>
              </a:rPr>
              <a:t> hukum </a:t>
            </a:r>
            <a:r>
              <a:rPr lang="en-ID" dirty="0" err="1">
                <a:solidFill>
                  <a:schemeClr val="bg1"/>
                </a:solidFill>
              </a:rPr>
              <a:t>tidak</a:t>
            </a:r>
            <a:r>
              <a:rPr lang="en-ID" dirty="0">
                <a:solidFill>
                  <a:schemeClr val="bg1"/>
                </a:solidFill>
              </a:rPr>
              <a:t> </a:t>
            </a:r>
            <a:r>
              <a:rPr lang="en-ID" dirty="0" err="1">
                <a:solidFill>
                  <a:schemeClr val="bg1"/>
                </a:solidFill>
              </a:rPr>
              <a:t>bertindak</a:t>
            </a:r>
            <a:r>
              <a:rPr lang="en-ID" dirty="0">
                <a:solidFill>
                  <a:schemeClr val="bg1"/>
                </a:solidFill>
              </a:rPr>
              <a:t> </a:t>
            </a:r>
            <a:r>
              <a:rPr lang="en-ID" dirty="0" err="1">
                <a:solidFill>
                  <a:schemeClr val="bg1"/>
                </a:solidFill>
              </a:rPr>
              <a:t>sewenang-wenang</a:t>
            </a:r>
            <a:r>
              <a:rPr lang="en-ID" dirty="0">
                <a:solidFill>
                  <a:schemeClr val="bg1"/>
                </a:solidFill>
              </a:rPr>
              <a:t> </a:t>
            </a:r>
            <a:r>
              <a:rPr lang="en-ID" dirty="0" err="1">
                <a:solidFill>
                  <a:schemeClr val="bg1"/>
                </a:solidFill>
              </a:rPr>
              <a:t>dalam</a:t>
            </a:r>
            <a:r>
              <a:rPr lang="en-ID" dirty="0">
                <a:solidFill>
                  <a:schemeClr val="bg1"/>
                </a:solidFill>
              </a:rPr>
              <a:t> </a:t>
            </a:r>
            <a:r>
              <a:rPr lang="en-ID" dirty="0" err="1">
                <a:solidFill>
                  <a:schemeClr val="bg1"/>
                </a:solidFill>
              </a:rPr>
              <a:t>menegakkan</a:t>
            </a:r>
            <a:r>
              <a:rPr lang="en-ID" dirty="0">
                <a:solidFill>
                  <a:schemeClr val="bg1"/>
                </a:solidFill>
              </a:rPr>
              <a:t> hukum </a:t>
            </a:r>
            <a:r>
              <a:rPr lang="en-ID" dirty="0" err="1">
                <a:solidFill>
                  <a:schemeClr val="bg1"/>
                </a:solidFill>
              </a:rPr>
              <a:t>pidana</a:t>
            </a:r>
            <a:r>
              <a:rPr lang="en-ID" dirty="0">
                <a:solidFill>
                  <a:schemeClr val="bg1"/>
                </a:solidFill>
              </a:rPr>
              <a:t> materiel, </a:t>
            </a:r>
            <a:r>
              <a:rPr lang="en-ID" dirty="0" err="1">
                <a:solidFill>
                  <a:schemeClr val="bg1"/>
                </a:solidFill>
              </a:rPr>
              <a:t>sehingga</a:t>
            </a:r>
            <a:r>
              <a:rPr lang="en-ID" dirty="0">
                <a:solidFill>
                  <a:schemeClr val="bg1"/>
                </a:solidFill>
              </a:rPr>
              <a:t> Hak </a:t>
            </a:r>
            <a:r>
              <a:rPr lang="en-ID" dirty="0" err="1">
                <a:solidFill>
                  <a:schemeClr val="bg1"/>
                </a:solidFill>
              </a:rPr>
              <a:t>Asasi</a:t>
            </a:r>
            <a:r>
              <a:rPr lang="en-ID" dirty="0">
                <a:solidFill>
                  <a:schemeClr val="bg1"/>
                </a:solidFill>
              </a:rPr>
              <a:t> </a:t>
            </a:r>
            <a:r>
              <a:rPr lang="en-ID" dirty="0" err="1">
                <a:solidFill>
                  <a:schemeClr val="bg1"/>
                </a:solidFill>
              </a:rPr>
              <a:t>Manusia</a:t>
            </a:r>
            <a:r>
              <a:rPr lang="en-ID" dirty="0">
                <a:solidFill>
                  <a:schemeClr val="bg1"/>
                </a:solidFill>
              </a:rPr>
              <a:t> (HAM) </a:t>
            </a:r>
            <a:r>
              <a:rPr lang="en-ID" dirty="0" err="1">
                <a:solidFill>
                  <a:schemeClr val="bg1"/>
                </a:solidFill>
              </a:rPr>
              <a:t>tersangka</a:t>
            </a:r>
            <a:r>
              <a:rPr lang="en-ID" dirty="0">
                <a:solidFill>
                  <a:schemeClr val="bg1"/>
                </a:solidFill>
              </a:rPr>
              <a:t>/</a:t>
            </a:r>
            <a:r>
              <a:rPr lang="en-ID" dirty="0" err="1">
                <a:solidFill>
                  <a:schemeClr val="bg1"/>
                </a:solidFill>
              </a:rPr>
              <a:t>terdakwa</a:t>
            </a:r>
            <a:r>
              <a:rPr lang="en-ID" dirty="0">
                <a:solidFill>
                  <a:schemeClr val="bg1"/>
                </a:solidFill>
              </a:rPr>
              <a:t> </a:t>
            </a:r>
            <a:r>
              <a:rPr lang="en-ID" dirty="0" err="1">
                <a:solidFill>
                  <a:schemeClr val="bg1"/>
                </a:solidFill>
              </a:rPr>
              <a:t>tetap</a:t>
            </a:r>
            <a:r>
              <a:rPr lang="en-ID" dirty="0">
                <a:solidFill>
                  <a:schemeClr val="bg1"/>
                </a:solidFill>
              </a:rPr>
              <a:t> </a:t>
            </a:r>
            <a:r>
              <a:rPr lang="en-ID" dirty="0" err="1">
                <a:solidFill>
                  <a:schemeClr val="bg1"/>
                </a:solidFill>
              </a:rPr>
              <a:t>terjamin</a:t>
            </a:r>
            <a:r>
              <a:rPr lang="en-ID" dirty="0">
                <a:solidFill>
                  <a:schemeClr val="bg1"/>
                </a:solidFill>
              </a:rPr>
              <a:t>.</a:t>
            </a:r>
          </a:p>
          <a:p>
            <a:pPr marL="342900" indent="-342900" algn="just">
              <a:buFont typeface="+mj-lt"/>
              <a:buAutoNum type="arabicPeriod"/>
            </a:pPr>
            <a:endParaRPr lang="en-ID" dirty="0">
              <a:solidFill>
                <a:schemeClr val="bg1"/>
              </a:solidFill>
            </a:endParaRPr>
          </a:p>
          <a:p>
            <a:pPr marL="342900" indent="-342900" algn="just">
              <a:buFont typeface="+mj-lt"/>
              <a:buAutoNum type="arabicPeriod"/>
            </a:pPr>
            <a:r>
              <a:rPr lang="en-ID" b="1" dirty="0" err="1">
                <a:solidFill>
                  <a:schemeClr val="bg1"/>
                </a:solidFill>
              </a:rPr>
              <a:t>Mengutamakan</a:t>
            </a:r>
            <a:r>
              <a:rPr lang="en-ID" b="1" dirty="0">
                <a:solidFill>
                  <a:schemeClr val="bg1"/>
                </a:solidFill>
              </a:rPr>
              <a:t> </a:t>
            </a:r>
            <a:r>
              <a:rPr lang="en-ID" b="1" i="1" dirty="0">
                <a:solidFill>
                  <a:schemeClr val="bg1"/>
                </a:solidFill>
              </a:rPr>
              <a:t>Due Process Model</a:t>
            </a:r>
            <a:r>
              <a:rPr lang="en-ID" dirty="0">
                <a:solidFill>
                  <a:schemeClr val="bg1"/>
                </a:solidFill>
              </a:rPr>
              <a:t> </a:t>
            </a:r>
            <a:r>
              <a:rPr lang="en-ID" dirty="0" err="1">
                <a:solidFill>
                  <a:schemeClr val="bg1"/>
                </a:solidFill>
              </a:rPr>
              <a:t>Sistem</a:t>
            </a:r>
            <a:r>
              <a:rPr lang="en-ID" dirty="0">
                <a:solidFill>
                  <a:schemeClr val="bg1"/>
                </a:solidFill>
              </a:rPr>
              <a:t> </a:t>
            </a:r>
            <a:r>
              <a:rPr lang="en-ID" dirty="0" err="1">
                <a:solidFill>
                  <a:schemeClr val="bg1"/>
                </a:solidFill>
              </a:rPr>
              <a:t>peradilan</a:t>
            </a:r>
            <a:r>
              <a:rPr lang="en-ID" dirty="0">
                <a:solidFill>
                  <a:schemeClr val="bg1"/>
                </a:solidFill>
              </a:rPr>
              <a:t> </a:t>
            </a:r>
            <a:r>
              <a:rPr lang="en-ID" dirty="0" err="1">
                <a:solidFill>
                  <a:schemeClr val="bg1"/>
                </a:solidFill>
              </a:rPr>
              <a:t>pidana</a:t>
            </a:r>
            <a:r>
              <a:rPr lang="en-ID" dirty="0">
                <a:solidFill>
                  <a:schemeClr val="bg1"/>
                </a:solidFill>
              </a:rPr>
              <a:t> yang ideal </a:t>
            </a:r>
            <a:r>
              <a:rPr lang="en-ID" dirty="0" err="1">
                <a:solidFill>
                  <a:schemeClr val="bg1"/>
                </a:solidFill>
              </a:rPr>
              <a:t>tidak</a:t>
            </a:r>
            <a:r>
              <a:rPr lang="en-ID" dirty="0">
                <a:solidFill>
                  <a:schemeClr val="bg1"/>
                </a:solidFill>
              </a:rPr>
              <a:t> </a:t>
            </a:r>
            <a:r>
              <a:rPr lang="en-ID" dirty="0" err="1">
                <a:solidFill>
                  <a:schemeClr val="bg1"/>
                </a:solidFill>
              </a:rPr>
              <a:t>boleh</a:t>
            </a:r>
            <a:r>
              <a:rPr lang="en-ID" dirty="0">
                <a:solidFill>
                  <a:schemeClr val="bg1"/>
                </a:solidFill>
              </a:rPr>
              <a:t> </a:t>
            </a:r>
            <a:r>
              <a:rPr lang="en-ID" dirty="0" err="1">
                <a:solidFill>
                  <a:schemeClr val="bg1"/>
                </a:solidFill>
              </a:rPr>
              <a:t>hanya</a:t>
            </a:r>
            <a:r>
              <a:rPr lang="en-ID" dirty="0">
                <a:solidFill>
                  <a:schemeClr val="bg1"/>
                </a:solidFill>
              </a:rPr>
              <a:t> </a:t>
            </a:r>
            <a:r>
              <a:rPr lang="en-ID" dirty="0" err="1">
                <a:solidFill>
                  <a:schemeClr val="bg1"/>
                </a:solidFill>
              </a:rPr>
              <a:t>berfokus</a:t>
            </a:r>
            <a:r>
              <a:rPr lang="en-ID" dirty="0">
                <a:solidFill>
                  <a:schemeClr val="bg1"/>
                </a:solidFill>
              </a:rPr>
              <a:t> pada </a:t>
            </a:r>
            <a:r>
              <a:rPr lang="en-ID" i="1" dirty="0">
                <a:solidFill>
                  <a:schemeClr val="bg1"/>
                </a:solidFill>
              </a:rPr>
              <a:t>Crime Control Model</a:t>
            </a:r>
            <a:r>
              <a:rPr lang="en-ID" dirty="0">
                <a:solidFill>
                  <a:schemeClr val="bg1"/>
                </a:solidFill>
              </a:rPr>
              <a:t> (</a:t>
            </a:r>
            <a:r>
              <a:rPr lang="en-ID" dirty="0" err="1">
                <a:solidFill>
                  <a:schemeClr val="bg1"/>
                </a:solidFill>
              </a:rPr>
              <a:t>pemberantasan</a:t>
            </a:r>
            <a:r>
              <a:rPr lang="en-ID" dirty="0">
                <a:solidFill>
                  <a:schemeClr val="bg1"/>
                </a:solidFill>
              </a:rPr>
              <a:t> </a:t>
            </a:r>
            <a:r>
              <a:rPr lang="en-ID" dirty="0" err="1">
                <a:solidFill>
                  <a:schemeClr val="bg1"/>
                </a:solidFill>
              </a:rPr>
              <a:t>kejahatan</a:t>
            </a:r>
            <a:r>
              <a:rPr lang="en-ID" dirty="0">
                <a:solidFill>
                  <a:schemeClr val="bg1"/>
                </a:solidFill>
              </a:rPr>
              <a:t> dan </a:t>
            </a:r>
            <a:r>
              <a:rPr lang="en-ID" dirty="0" err="1">
                <a:solidFill>
                  <a:schemeClr val="bg1"/>
                </a:solidFill>
              </a:rPr>
              <a:t>efisiensi</a:t>
            </a:r>
            <a:r>
              <a:rPr lang="en-ID" dirty="0">
                <a:solidFill>
                  <a:schemeClr val="bg1"/>
                </a:solidFill>
              </a:rPr>
              <a:t> </a:t>
            </a:r>
            <a:r>
              <a:rPr lang="en-ID" dirty="0" err="1">
                <a:solidFill>
                  <a:schemeClr val="bg1"/>
                </a:solidFill>
              </a:rPr>
              <a:t>semata</a:t>
            </a:r>
            <a:r>
              <a:rPr lang="en-ID" dirty="0">
                <a:solidFill>
                  <a:schemeClr val="bg1"/>
                </a:solidFill>
              </a:rPr>
              <a:t>), </a:t>
            </a:r>
            <a:r>
              <a:rPr lang="en-ID" dirty="0" err="1">
                <a:solidFill>
                  <a:schemeClr val="bg1"/>
                </a:solidFill>
              </a:rPr>
              <a:t>tetapi</a:t>
            </a:r>
            <a:r>
              <a:rPr lang="en-ID" dirty="0">
                <a:solidFill>
                  <a:schemeClr val="bg1"/>
                </a:solidFill>
              </a:rPr>
              <a:t> </a:t>
            </a:r>
            <a:r>
              <a:rPr lang="en-ID" dirty="0" err="1">
                <a:solidFill>
                  <a:schemeClr val="bg1"/>
                </a:solidFill>
              </a:rPr>
              <a:t>harus</a:t>
            </a:r>
            <a:r>
              <a:rPr lang="en-ID" dirty="0">
                <a:solidFill>
                  <a:schemeClr val="bg1"/>
                </a:solidFill>
              </a:rPr>
              <a:t> </a:t>
            </a:r>
            <a:r>
              <a:rPr lang="en-ID" dirty="0" err="1">
                <a:solidFill>
                  <a:schemeClr val="bg1"/>
                </a:solidFill>
              </a:rPr>
              <a:t>mengedepankan</a:t>
            </a:r>
            <a:r>
              <a:rPr lang="en-ID" dirty="0">
                <a:solidFill>
                  <a:schemeClr val="bg1"/>
                </a:solidFill>
              </a:rPr>
              <a:t> </a:t>
            </a:r>
            <a:r>
              <a:rPr lang="en-ID" b="1" dirty="0">
                <a:solidFill>
                  <a:schemeClr val="bg1"/>
                </a:solidFill>
              </a:rPr>
              <a:t>Due Process Model</a:t>
            </a:r>
            <a:r>
              <a:rPr lang="en-ID" dirty="0">
                <a:solidFill>
                  <a:schemeClr val="bg1"/>
                </a:solidFill>
              </a:rPr>
              <a:t>. </a:t>
            </a:r>
            <a:r>
              <a:rPr lang="en-ID" dirty="0" err="1">
                <a:solidFill>
                  <a:schemeClr val="bg1"/>
                </a:solidFill>
              </a:rPr>
              <a:t>Artinya</a:t>
            </a:r>
            <a:r>
              <a:rPr lang="en-ID" dirty="0">
                <a:solidFill>
                  <a:schemeClr val="bg1"/>
                </a:solidFill>
              </a:rPr>
              <a:t>, </a:t>
            </a:r>
            <a:r>
              <a:rPr lang="en-ID" dirty="0" err="1">
                <a:solidFill>
                  <a:schemeClr val="bg1"/>
                </a:solidFill>
              </a:rPr>
              <a:t>setiap</a:t>
            </a:r>
            <a:r>
              <a:rPr lang="en-ID" dirty="0">
                <a:solidFill>
                  <a:schemeClr val="bg1"/>
                </a:solidFill>
              </a:rPr>
              <a:t> </a:t>
            </a:r>
            <a:r>
              <a:rPr lang="en-ID" dirty="0" err="1">
                <a:solidFill>
                  <a:schemeClr val="bg1"/>
                </a:solidFill>
              </a:rPr>
              <a:t>tindakan</a:t>
            </a:r>
            <a:r>
              <a:rPr lang="en-ID" dirty="0">
                <a:solidFill>
                  <a:schemeClr val="bg1"/>
                </a:solidFill>
              </a:rPr>
              <a:t> </a:t>
            </a:r>
            <a:r>
              <a:rPr lang="en-ID" dirty="0" err="1">
                <a:solidFill>
                  <a:schemeClr val="bg1"/>
                </a:solidFill>
              </a:rPr>
              <a:t>upaya</a:t>
            </a:r>
            <a:r>
              <a:rPr lang="en-ID" dirty="0">
                <a:solidFill>
                  <a:schemeClr val="bg1"/>
                </a:solidFill>
              </a:rPr>
              <a:t> </a:t>
            </a:r>
            <a:r>
              <a:rPr lang="en-ID" dirty="0" err="1">
                <a:solidFill>
                  <a:schemeClr val="bg1"/>
                </a:solidFill>
              </a:rPr>
              <a:t>paksa</a:t>
            </a:r>
            <a:r>
              <a:rPr lang="en-ID" dirty="0">
                <a:solidFill>
                  <a:schemeClr val="bg1"/>
                </a:solidFill>
              </a:rPr>
              <a:t> (</a:t>
            </a:r>
            <a:r>
              <a:rPr lang="en-ID" dirty="0" err="1">
                <a:solidFill>
                  <a:schemeClr val="bg1"/>
                </a:solidFill>
              </a:rPr>
              <a:t>seperti</a:t>
            </a:r>
            <a:r>
              <a:rPr lang="en-ID" dirty="0">
                <a:solidFill>
                  <a:schemeClr val="bg1"/>
                </a:solidFill>
              </a:rPr>
              <a:t> </a:t>
            </a:r>
            <a:r>
              <a:rPr lang="en-ID" dirty="0" err="1">
                <a:solidFill>
                  <a:schemeClr val="bg1"/>
                </a:solidFill>
              </a:rPr>
              <a:t>penahanan</a:t>
            </a:r>
            <a:r>
              <a:rPr lang="en-ID" dirty="0">
                <a:solidFill>
                  <a:schemeClr val="bg1"/>
                </a:solidFill>
              </a:rPr>
              <a:t> </a:t>
            </a:r>
            <a:r>
              <a:rPr lang="en-ID" dirty="0" err="1">
                <a:solidFill>
                  <a:schemeClr val="bg1"/>
                </a:solidFill>
              </a:rPr>
              <a:t>atau</a:t>
            </a:r>
            <a:r>
              <a:rPr lang="en-ID" dirty="0">
                <a:solidFill>
                  <a:schemeClr val="bg1"/>
                </a:solidFill>
              </a:rPr>
              <a:t> </a:t>
            </a:r>
            <a:r>
              <a:rPr lang="en-ID" dirty="0" err="1">
                <a:solidFill>
                  <a:schemeClr val="bg1"/>
                </a:solidFill>
              </a:rPr>
              <a:t>penyitaan</a:t>
            </a:r>
            <a:r>
              <a:rPr lang="en-ID" dirty="0">
                <a:solidFill>
                  <a:schemeClr val="bg1"/>
                </a:solidFill>
              </a:rPr>
              <a:t>) </a:t>
            </a:r>
            <a:r>
              <a:rPr lang="en-ID" dirty="0" err="1">
                <a:solidFill>
                  <a:schemeClr val="bg1"/>
                </a:solidFill>
              </a:rPr>
              <a:t>harus</a:t>
            </a:r>
            <a:r>
              <a:rPr lang="en-ID" dirty="0">
                <a:solidFill>
                  <a:schemeClr val="bg1"/>
                </a:solidFill>
              </a:rPr>
              <a:t> </a:t>
            </a:r>
            <a:r>
              <a:rPr lang="en-ID" dirty="0" err="1">
                <a:solidFill>
                  <a:schemeClr val="bg1"/>
                </a:solidFill>
              </a:rPr>
              <a:t>patuh</a:t>
            </a:r>
            <a:r>
              <a:rPr lang="en-ID" dirty="0">
                <a:solidFill>
                  <a:schemeClr val="bg1"/>
                </a:solidFill>
              </a:rPr>
              <a:t> pada </a:t>
            </a:r>
            <a:r>
              <a:rPr lang="en-ID" dirty="0" err="1">
                <a:solidFill>
                  <a:schemeClr val="bg1"/>
                </a:solidFill>
              </a:rPr>
              <a:t>prosedur</a:t>
            </a:r>
            <a:r>
              <a:rPr lang="en-ID" dirty="0">
                <a:solidFill>
                  <a:schemeClr val="bg1"/>
                </a:solidFill>
              </a:rPr>
              <a:t> hukum yang </a:t>
            </a:r>
            <a:r>
              <a:rPr lang="en-ID" dirty="0" err="1">
                <a:solidFill>
                  <a:schemeClr val="bg1"/>
                </a:solidFill>
              </a:rPr>
              <a:t>adil</a:t>
            </a:r>
            <a:r>
              <a:rPr lang="en-ID" dirty="0">
                <a:solidFill>
                  <a:schemeClr val="bg1"/>
                </a:solidFill>
              </a:rPr>
              <a:t>, </a:t>
            </a:r>
            <a:r>
              <a:rPr lang="en-ID" dirty="0" err="1">
                <a:solidFill>
                  <a:schemeClr val="bg1"/>
                </a:solidFill>
              </a:rPr>
              <a:t>objektif</a:t>
            </a:r>
            <a:r>
              <a:rPr lang="en-ID" dirty="0">
                <a:solidFill>
                  <a:schemeClr val="bg1"/>
                </a:solidFill>
              </a:rPr>
              <a:t>, dan </a:t>
            </a:r>
            <a:r>
              <a:rPr lang="en-ID" dirty="0" err="1">
                <a:solidFill>
                  <a:schemeClr val="bg1"/>
                </a:solidFill>
              </a:rPr>
              <a:t>proporsional</a:t>
            </a:r>
            <a:r>
              <a:rPr lang="en-ID" dirty="0">
                <a:solidFill>
                  <a:schemeClr val="bg1"/>
                </a:solidFill>
              </a:rPr>
              <a:t>.</a:t>
            </a:r>
          </a:p>
          <a:p>
            <a:pPr marL="342900" indent="-342900" algn="just">
              <a:buFont typeface="+mj-lt"/>
              <a:buAutoNum type="arabicPeriod"/>
            </a:pPr>
            <a:endParaRPr lang="en-ID" b="1" dirty="0">
              <a:solidFill>
                <a:schemeClr val="bg1"/>
              </a:solidFill>
            </a:endParaRPr>
          </a:p>
          <a:p>
            <a:pPr marL="342900" indent="-342900" algn="just">
              <a:buFont typeface="+mj-lt"/>
              <a:buAutoNum type="arabicPeriod"/>
            </a:pPr>
            <a:r>
              <a:rPr lang="en-ID" b="1" dirty="0" err="1">
                <a:solidFill>
                  <a:schemeClr val="bg1"/>
                </a:solidFill>
              </a:rPr>
              <a:t>Orientasi</a:t>
            </a:r>
            <a:r>
              <a:rPr lang="en-ID" b="1" dirty="0">
                <a:solidFill>
                  <a:schemeClr val="bg1"/>
                </a:solidFill>
              </a:rPr>
              <a:t> pada Kebenaran Materiel</a:t>
            </a:r>
            <a:r>
              <a:rPr lang="en-ID" dirty="0">
                <a:solidFill>
                  <a:schemeClr val="bg1"/>
                </a:solidFill>
              </a:rPr>
              <a:t> Tujuan </a:t>
            </a:r>
            <a:r>
              <a:rPr lang="en-ID" dirty="0" err="1">
                <a:solidFill>
                  <a:schemeClr val="bg1"/>
                </a:solidFill>
              </a:rPr>
              <a:t>utama</a:t>
            </a:r>
            <a:r>
              <a:rPr lang="en-ID" dirty="0">
                <a:solidFill>
                  <a:schemeClr val="bg1"/>
                </a:solidFill>
              </a:rPr>
              <a:t> proses </a:t>
            </a:r>
            <a:r>
              <a:rPr lang="en-ID" dirty="0" err="1">
                <a:solidFill>
                  <a:schemeClr val="bg1"/>
                </a:solidFill>
              </a:rPr>
              <a:t>peradilan</a:t>
            </a:r>
            <a:r>
              <a:rPr lang="en-ID" dirty="0">
                <a:solidFill>
                  <a:schemeClr val="bg1"/>
                </a:solidFill>
              </a:rPr>
              <a:t> </a:t>
            </a:r>
            <a:r>
              <a:rPr lang="en-ID" dirty="0" err="1">
                <a:solidFill>
                  <a:schemeClr val="bg1"/>
                </a:solidFill>
              </a:rPr>
              <a:t>pidana</a:t>
            </a:r>
            <a:r>
              <a:rPr lang="en-ID" dirty="0">
                <a:solidFill>
                  <a:schemeClr val="bg1"/>
                </a:solidFill>
              </a:rPr>
              <a:t> </a:t>
            </a:r>
            <a:r>
              <a:rPr lang="en-ID" dirty="0" err="1">
                <a:solidFill>
                  <a:schemeClr val="bg1"/>
                </a:solidFill>
              </a:rPr>
              <a:t>dari</a:t>
            </a:r>
            <a:r>
              <a:rPr lang="en-ID" dirty="0">
                <a:solidFill>
                  <a:schemeClr val="bg1"/>
                </a:solidFill>
              </a:rPr>
              <a:t> </a:t>
            </a:r>
            <a:r>
              <a:rPr lang="en-ID" dirty="0" err="1">
                <a:solidFill>
                  <a:schemeClr val="bg1"/>
                </a:solidFill>
              </a:rPr>
              <a:t>tahap</a:t>
            </a:r>
            <a:r>
              <a:rPr lang="en-ID" dirty="0">
                <a:solidFill>
                  <a:schemeClr val="bg1"/>
                </a:solidFill>
              </a:rPr>
              <a:t> </a:t>
            </a:r>
            <a:r>
              <a:rPr lang="en-ID" dirty="0" err="1">
                <a:solidFill>
                  <a:schemeClr val="bg1"/>
                </a:solidFill>
              </a:rPr>
              <a:t>penyelidikan</a:t>
            </a:r>
            <a:r>
              <a:rPr lang="en-ID" dirty="0">
                <a:solidFill>
                  <a:schemeClr val="bg1"/>
                </a:solidFill>
              </a:rPr>
              <a:t> </a:t>
            </a:r>
            <a:r>
              <a:rPr lang="en-ID" dirty="0" err="1">
                <a:solidFill>
                  <a:schemeClr val="bg1"/>
                </a:solidFill>
              </a:rPr>
              <a:t>hingga</a:t>
            </a:r>
            <a:r>
              <a:rPr lang="en-ID" dirty="0">
                <a:solidFill>
                  <a:schemeClr val="bg1"/>
                </a:solidFill>
              </a:rPr>
              <a:t> </a:t>
            </a:r>
            <a:r>
              <a:rPr lang="en-ID" dirty="0" err="1">
                <a:solidFill>
                  <a:schemeClr val="bg1"/>
                </a:solidFill>
              </a:rPr>
              <a:t>putusan</a:t>
            </a:r>
            <a:r>
              <a:rPr lang="en-ID" dirty="0">
                <a:solidFill>
                  <a:schemeClr val="bg1"/>
                </a:solidFill>
              </a:rPr>
              <a:t> hakim </a:t>
            </a:r>
            <a:r>
              <a:rPr lang="en-ID" dirty="0" err="1">
                <a:solidFill>
                  <a:schemeClr val="bg1"/>
                </a:solidFill>
              </a:rPr>
              <a:t>bukanlah</a:t>
            </a:r>
            <a:r>
              <a:rPr lang="en-ID" dirty="0">
                <a:solidFill>
                  <a:schemeClr val="bg1"/>
                </a:solidFill>
              </a:rPr>
              <a:t> </a:t>
            </a:r>
            <a:r>
              <a:rPr lang="en-ID" dirty="0" err="1">
                <a:solidFill>
                  <a:schemeClr val="bg1"/>
                </a:solidFill>
              </a:rPr>
              <a:t>sekadar</a:t>
            </a:r>
            <a:r>
              <a:rPr lang="en-ID" dirty="0">
                <a:solidFill>
                  <a:schemeClr val="bg1"/>
                </a:solidFill>
              </a:rPr>
              <a:t> </a:t>
            </a:r>
            <a:r>
              <a:rPr lang="en-ID" dirty="0" err="1">
                <a:solidFill>
                  <a:schemeClr val="bg1"/>
                </a:solidFill>
              </a:rPr>
              <a:t>mencari</a:t>
            </a:r>
            <a:r>
              <a:rPr lang="en-ID" dirty="0">
                <a:solidFill>
                  <a:schemeClr val="bg1"/>
                </a:solidFill>
              </a:rPr>
              <a:t> </a:t>
            </a:r>
            <a:r>
              <a:rPr lang="en-ID" dirty="0" err="1">
                <a:solidFill>
                  <a:schemeClr val="bg1"/>
                </a:solidFill>
              </a:rPr>
              <a:t>siapa</a:t>
            </a:r>
            <a:r>
              <a:rPr lang="en-ID" dirty="0">
                <a:solidFill>
                  <a:schemeClr val="bg1"/>
                </a:solidFill>
              </a:rPr>
              <a:t> yang </a:t>
            </a:r>
            <a:r>
              <a:rPr lang="en-ID" dirty="0" err="1">
                <a:solidFill>
                  <a:schemeClr val="bg1"/>
                </a:solidFill>
              </a:rPr>
              <a:t>menang</a:t>
            </a:r>
            <a:r>
              <a:rPr lang="en-ID" dirty="0">
                <a:solidFill>
                  <a:schemeClr val="bg1"/>
                </a:solidFill>
              </a:rPr>
              <a:t> </a:t>
            </a:r>
            <a:r>
              <a:rPr lang="en-ID" dirty="0" err="1">
                <a:solidFill>
                  <a:schemeClr val="bg1"/>
                </a:solidFill>
              </a:rPr>
              <a:t>atau</a:t>
            </a:r>
            <a:r>
              <a:rPr lang="en-ID" dirty="0">
                <a:solidFill>
                  <a:schemeClr val="bg1"/>
                </a:solidFill>
              </a:rPr>
              <a:t> </a:t>
            </a:r>
            <a:r>
              <a:rPr lang="en-ID" dirty="0" err="1">
                <a:solidFill>
                  <a:schemeClr val="bg1"/>
                </a:solidFill>
              </a:rPr>
              <a:t>kalah</a:t>
            </a:r>
            <a:r>
              <a:rPr lang="en-ID" dirty="0">
                <a:solidFill>
                  <a:schemeClr val="bg1"/>
                </a:solidFill>
              </a:rPr>
              <a:t> </a:t>
            </a:r>
            <a:r>
              <a:rPr lang="en-ID" dirty="0" err="1">
                <a:solidFill>
                  <a:schemeClr val="bg1"/>
                </a:solidFill>
              </a:rPr>
              <a:t>secara</a:t>
            </a:r>
            <a:r>
              <a:rPr lang="en-ID" dirty="0">
                <a:solidFill>
                  <a:schemeClr val="bg1"/>
                </a:solidFill>
              </a:rPr>
              <a:t> </a:t>
            </a:r>
            <a:r>
              <a:rPr lang="en-ID" dirty="0" err="1">
                <a:solidFill>
                  <a:schemeClr val="bg1"/>
                </a:solidFill>
              </a:rPr>
              <a:t>formalitas</a:t>
            </a:r>
            <a:r>
              <a:rPr lang="en-ID" dirty="0">
                <a:solidFill>
                  <a:schemeClr val="bg1"/>
                </a:solidFill>
              </a:rPr>
              <a:t>, </a:t>
            </a:r>
            <a:r>
              <a:rPr lang="en-ID" dirty="0" err="1">
                <a:solidFill>
                  <a:schemeClr val="bg1"/>
                </a:solidFill>
              </a:rPr>
              <a:t>melainkan</a:t>
            </a:r>
            <a:r>
              <a:rPr lang="en-ID" dirty="0">
                <a:solidFill>
                  <a:schemeClr val="bg1"/>
                </a:solidFill>
              </a:rPr>
              <a:t> </a:t>
            </a:r>
            <a:r>
              <a:rPr lang="en-ID" dirty="0" err="1">
                <a:solidFill>
                  <a:schemeClr val="bg1"/>
                </a:solidFill>
              </a:rPr>
              <a:t>untuk</a:t>
            </a:r>
            <a:r>
              <a:rPr lang="en-ID" dirty="0">
                <a:solidFill>
                  <a:schemeClr val="bg1"/>
                </a:solidFill>
              </a:rPr>
              <a:t> </a:t>
            </a:r>
            <a:r>
              <a:rPr lang="en-ID" dirty="0" err="1">
                <a:solidFill>
                  <a:schemeClr val="bg1"/>
                </a:solidFill>
              </a:rPr>
              <a:t>menggali</a:t>
            </a:r>
            <a:r>
              <a:rPr lang="en-ID" dirty="0">
                <a:solidFill>
                  <a:schemeClr val="bg1"/>
                </a:solidFill>
              </a:rPr>
              <a:t> dan </a:t>
            </a:r>
            <a:r>
              <a:rPr lang="en-ID" dirty="0" err="1">
                <a:solidFill>
                  <a:schemeClr val="bg1"/>
                </a:solidFill>
              </a:rPr>
              <a:t>menemukan</a:t>
            </a:r>
            <a:r>
              <a:rPr lang="en-ID" dirty="0">
                <a:solidFill>
                  <a:schemeClr val="bg1"/>
                </a:solidFill>
              </a:rPr>
              <a:t> </a:t>
            </a:r>
            <a:r>
              <a:rPr lang="en-ID" b="1" dirty="0" err="1">
                <a:solidFill>
                  <a:schemeClr val="bg1"/>
                </a:solidFill>
              </a:rPr>
              <a:t>kebenaran</a:t>
            </a:r>
            <a:r>
              <a:rPr lang="en-ID" b="1" dirty="0">
                <a:solidFill>
                  <a:schemeClr val="bg1"/>
                </a:solidFill>
              </a:rPr>
              <a:t> materiel</a:t>
            </a:r>
            <a:r>
              <a:rPr lang="en-ID" dirty="0">
                <a:solidFill>
                  <a:schemeClr val="bg1"/>
                </a:solidFill>
              </a:rPr>
              <a:t> (</a:t>
            </a:r>
            <a:r>
              <a:rPr lang="en-ID" dirty="0" err="1">
                <a:solidFill>
                  <a:schemeClr val="bg1"/>
                </a:solidFill>
              </a:rPr>
              <a:t>kebenaran</a:t>
            </a:r>
            <a:r>
              <a:rPr lang="en-ID" dirty="0">
                <a:solidFill>
                  <a:schemeClr val="bg1"/>
                </a:solidFill>
              </a:rPr>
              <a:t> </a:t>
            </a:r>
            <a:r>
              <a:rPr lang="en-ID" dirty="0" err="1">
                <a:solidFill>
                  <a:schemeClr val="bg1"/>
                </a:solidFill>
              </a:rPr>
              <a:t>substantif</a:t>
            </a:r>
            <a:r>
              <a:rPr lang="en-ID" dirty="0">
                <a:solidFill>
                  <a:schemeClr val="bg1"/>
                </a:solidFill>
              </a:rPr>
              <a:t> </a:t>
            </a:r>
            <a:r>
              <a:rPr lang="en-ID" dirty="0" err="1">
                <a:solidFill>
                  <a:schemeClr val="bg1"/>
                </a:solidFill>
              </a:rPr>
              <a:t>atau</a:t>
            </a:r>
            <a:r>
              <a:rPr lang="en-ID" dirty="0">
                <a:solidFill>
                  <a:schemeClr val="bg1"/>
                </a:solidFill>
              </a:rPr>
              <a:t> </a:t>
            </a:r>
            <a:r>
              <a:rPr lang="en-ID" dirty="0" err="1">
                <a:solidFill>
                  <a:schemeClr val="bg1"/>
                </a:solidFill>
              </a:rPr>
              <a:t>kebenaran</a:t>
            </a:r>
            <a:r>
              <a:rPr lang="en-ID" dirty="0">
                <a:solidFill>
                  <a:schemeClr val="bg1"/>
                </a:solidFill>
              </a:rPr>
              <a:t> </a:t>
            </a:r>
            <a:r>
              <a:rPr lang="en-ID" dirty="0" err="1">
                <a:solidFill>
                  <a:schemeClr val="bg1"/>
                </a:solidFill>
              </a:rPr>
              <a:t>sejati</a:t>
            </a:r>
            <a:r>
              <a:rPr lang="en-ID" dirty="0">
                <a:solidFill>
                  <a:schemeClr val="bg1"/>
                </a:solidFill>
              </a:rPr>
              <a:t>) atas </a:t>
            </a:r>
            <a:r>
              <a:rPr lang="en-ID" dirty="0" err="1">
                <a:solidFill>
                  <a:schemeClr val="bg1"/>
                </a:solidFill>
              </a:rPr>
              <a:t>suatu</a:t>
            </a:r>
            <a:r>
              <a:rPr lang="en-ID" dirty="0">
                <a:solidFill>
                  <a:schemeClr val="bg1"/>
                </a:solidFill>
              </a:rPr>
              <a:t> </a:t>
            </a:r>
            <a:r>
              <a:rPr lang="en-ID" dirty="0" err="1">
                <a:solidFill>
                  <a:schemeClr val="bg1"/>
                </a:solidFill>
              </a:rPr>
              <a:t>peristiwa</a:t>
            </a:r>
            <a:r>
              <a:rPr lang="en-ID" dirty="0">
                <a:solidFill>
                  <a:schemeClr val="bg1"/>
                </a:solidFill>
              </a:rPr>
              <a:t> </a:t>
            </a:r>
            <a:r>
              <a:rPr lang="en-ID" dirty="0" err="1">
                <a:solidFill>
                  <a:schemeClr val="bg1"/>
                </a:solidFill>
              </a:rPr>
              <a:t>pidana</a:t>
            </a:r>
            <a:r>
              <a:rPr lang="en-ID" dirty="0">
                <a:solidFill>
                  <a:schemeClr val="bg1"/>
                </a:solidFill>
              </a:rPr>
              <a:t>.</a:t>
            </a:r>
          </a:p>
          <a:p>
            <a:pPr marL="342900" indent="-342900" algn="just">
              <a:buFont typeface="+mj-lt"/>
              <a:buAutoNum type="arabicPeriod"/>
            </a:pPr>
            <a:endParaRPr lang="en-ID" b="1" dirty="0">
              <a:solidFill>
                <a:schemeClr val="bg1"/>
              </a:solidFill>
            </a:endParaRPr>
          </a:p>
          <a:p>
            <a:pPr marL="342900" indent="-342900" algn="just">
              <a:buFont typeface="+mj-lt"/>
              <a:buAutoNum type="arabicPeriod"/>
            </a:pPr>
            <a:r>
              <a:rPr lang="en-ID" b="1" dirty="0" err="1">
                <a:solidFill>
                  <a:schemeClr val="bg1"/>
                </a:solidFill>
              </a:rPr>
              <a:t>Paradigma</a:t>
            </a:r>
            <a:r>
              <a:rPr lang="en-ID" b="1" dirty="0">
                <a:solidFill>
                  <a:schemeClr val="bg1"/>
                </a:solidFill>
              </a:rPr>
              <a:t> </a:t>
            </a:r>
            <a:r>
              <a:rPr lang="en-ID" b="1" dirty="0" err="1">
                <a:solidFill>
                  <a:schemeClr val="bg1"/>
                </a:solidFill>
              </a:rPr>
              <a:t>Keseimbangan</a:t>
            </a:r>
            <a:r>
              <a:rPr lang="en-ID" b="1" dirty="0">
                <a:solidFill>
                  <a:schemeClr val="bg1"/>
                </a:solidFill>
              </a:rPr>
              <a:t> Hukum Modern</a:t>
            </a:r>
            <a:r>
              <a:rPr lang="en-ID" dirty="0">
                <a:solidFill>
                  <a:schemeClr val="bg1"/>
                </a:solidFill>
              </a:rPr>
              <a:t> </a:t>
            </a:r>
            <a:r>
              <a:rPr lang="en-ID" dirty="0" err="1">
                <a:solidFill>
                  <a:schemeClr val="bg1"/>
                </a:solidFill>
              </a:rPr>
              <a:t>Sejalan</a:t>
            </a:r>
            <a:r>
              <a:rPr lang="en-ID" dirty="0">
                <a:solidFill>
                  <a:schemeClr val="bg1"/>
                </a:solidFill>
              </a:rPr>
              <a:t> </a:t>
            </a:r>
            <a:r>
              <a:rPr lang="en-ID" dirty="0" err="1">
                <a:solidFill>
                  <a:schemeClr val="bg1"/>
                </a:solidFill>
              </a:rPr>
              <a:t>dengan</a:t>
            </a:r>
            <a:r>
              <a:rPr lang="en-ID" dirty="0">
                <a:solidFill>
                  <a:schemeClr val="bg1"/>
                </a:solidFill>
              </a:rPr>
              <a:t> </a:t>
            </a:r>
            <a:r>
              <a:rPr lang="en-ID" dirty="0" err="1">
                <a:solidFill>
                  <a:schemeClr val="bg1"/>
                </a:solidFill>
              </a:rPr>
              <a:t>pembaruan</a:t>
            </a:r>
            <a:r>
              <a:rPr lang="en-ID" dirty="0">
                <a:solidFill>
                  <a:schemeClr val="bg1"/>
                </a:solidFill>
              </a:rPr>
              <a:t> hukum </a:t>
            </a:r>
            <a:r>
              <a:rPr lang="en-ID" dirty="0" err="1">
                <a:solidFill>
                  <a:schemeClr val="bg1"/>
                </a:solidFill>
              </a:rPr>
              <a:t>pidana</a:t>
            </a:r>
            <a:r>
              <a:rPr lang="en-ID" dirty="0">
                <a:solidFill>
                  <a:schemeClr val="bg1"/>
                </a:solidFill>
              </a:rPr>
              <a:t> </a:t>
            </a:r>
            <a:r>
              <a:rPr lang="en-ID" dirty="0" err="1">
                <a:solidFill>
                  <a:schemeClr val="bg1"/>
                </a:solidFill>
              </a:rPr>
              <a:t>nasional</a:t>
            </a:r>
            <a:r>
              <a:rPr lang="en-ID" dirty="0">
                <a:solidFill>
                  <a:schemeClr val="bg1"/>
                </a:solidFill>
              </a:rPr>
              <a:t>, hukum acara </a:t>
            </a:r>
            <a:r>
              <a:rPr lang="en-ID" dirty="0" err="1">
                <a:solidFill>
                  <a:schemeClr val="bg1"/>
                </a:solidFill>
              </a:rPr>
              <a:t>pidana</a:t>
            </a:r>
            <a:r>
              <a:rPr lang="en-ID" dirty="0">
                <a:solidFill>
                  <a:schemeClr val="bg1"/>
                </a:solidFill>
              </a:rPr>
              <a:t> </a:t>
            </a:r>
            <a:r>
              <a:rPr lang="en-ID" dirty="0" err="1">
                <a:solidFill>
                  <a:schemeClr val="bg1"/>
                </a:solidFill>
              </a:rPr>
              <a:t>harus</a:t>
            </a:r>
            <a:r>
              <a:rPr lang="en-ID" dirty="0">
                <a:solidFill>
                  <a:schemeClr val="bg1"/>
                </a:solidFill>
              </a:rPr>
              <a:t> </a:t>
            </a:r>
            <a:r>
              <a:rPr lang="en-ID" dirty="0" err="1">
                <a:solidFill>
                  <a:schemeClr val="bg1"/>
                </a:solidFill>
              </a:rPr>
              <a:t>menjembatani</a:t>
            </a:r>
            <a:r>
              <a:rPr lang="en-ID" dirty="0">
                <a:solidFill>
                  <a:schemeClr val="bg1"/>
                </a:solidFill>
              </a:rPr>
              <a:t> </a:t>
            </a:r>
            <a:r>
              <a:rPr lang="en-ID" dirty="0" err="1">
                <a:solidFill>
                  <a:schemeClr val="bg1"/>
                </a:solidFill>
              </a:rPr>
              <a:t>tiga</a:t>
            </a:r>
            <a:r>
              <a:rPr lang="en-ID" dirty="0">
                <a:solidFill>
                  <a:schemeClr val="bg1"/>
                </a:solidFill>
              </a:rPr>
              <a:t> </a:t>
            </a:r>
            <a:r>
              <a:rPr lang="en-ID" dirty="0" err="1">
                <a:solidFill>
                  <a:schemeClr val="bg1"/>
                </a:solidFill>
              </a:rPr>
              <a:t>kepentingan</a:t>
            </a:r>
            <a:r>
              <a:rPr lang="en-ID" dirty="0">
                <a:solidFill>
                  <a:schemeClr val="bg1"/>
                </a:solidFill>
              </a:rPr>
              <a:t> </a:t>
            </a:r>
            <a:r>
              <a:rPr lang="en-ID" dirty="0" err="1">
                <a:solidFill>
                  <a:schemeClr val="bg1"/>
                </a:solidFill>
              </a:rPr>
              <a:t>secara</a:t>
            </a:r>
            <a:r>
              <a:rPr lang="en-ID" dirty="0">
                <a:solidFill>
                  <a:schemeClr val="bg1"/>
                </a:solidFill>
              </a:rPr>
              <a:t> </a:t>
            </a:r>
            <a:r>
              <a:rPr lang="en-ID" dirty="0" err="1">
                <a:solidFill>
                  <a:schemeClr val="bg1"/>
                </a:solidFill>
              </a:rPr>
              <a:t>seimbang</a:t>
            </a:r>
            <a:r>
              <a:rPr lang="en-ID" dirty="0">
                <a:solidFill>
                  <a:schemeClr val="bg1"/>
                </a:solidFill>
              </a:rPr>
              <a:t> :</a:t>
            </a:r>
          </a:p>
          <a:p>
            <a:pPr algn="just"/>
            <a:endParaRPr lang="en-ID" dirty="0">
              <a:solidFill>
                <a:schemeClr val="bg1"/>
              </a:solidFill>
            </a:endParaRPr>
          </a:p>
          <a:p>
            <a:pPr marL="285750" indent="-285750" algn="just">
              <a:buFont typeface="Wingdings" panose="05000000000000000000" pitchFamily="2" charset="2"/>
              <a:buChar char="Ø"/>
            </a:pPr>
            <a:r>
              <a:rPr lang="en-ID" b="1" dirty="0" err="1">
                <a:solidFill>
                  <a:schemeClr val="bg1"/>
                </a:solidFill>
              </a:rPr>
              <a:t>Kepentingan</a:t>
            </a:r>
            <a:r>
              <a:rPr lang="en-ID" b="1" dirty="0">
                <a:solidFill>
                  <a:schemeClr val="bg1"/>
                </a:solidFill>
              </a:rPr>
              <a:t> Negara:</a:t>
            </a:r>
            <a:r>
              <a:rPr lang="en-ID" dirty="0">
                <a:solidFill>
                  <a:schemeClr val="bg1"/>
                </a:solidFill>
              </a:rPr>
              <a:t> </a:t>
            </a:r>
            <a:r>
              <a:rPr lang="en-ID" dirty="0" err="1">
                <a:solidFill>
                  <a:schemeClr val="bg1"/>
                </a:solidFill>
              </a:rPr>
              <a:t>Menjaga</a:t>
            </a:r>
            <a:r>
              <a:rPr lang="en-ID" dirty="0">
                <a:solidFill>
                  <a:schemeClr val="bg1"/>
                </a:solidFill>
              </a:rPr>
              <a:t> </a:t>
            </a:r>
            <a:r>
              <a:rPr lang="en-ID" dirty="0" err="1">
                <a:solidFill>
                  <a:schemeClr val="bg1"/>
                </a:solidFill>
              </a:rPr>
              <a:t>ketertiban</a:t>
            </a:r>
            <a:r>
              <a:rPr lang="en-ID" dirty="0">
                <a:solidFill>
                  <a:schemeClr val="bg1"/>
                </a:solidFill>
              </a:rPr>
              <a:t> </a:t>
            </a:r>
            <a:r>
              <a:rPr lang="en-ID" dirty="0" err="1">
                <a:solidFill>
                  <a:schemeClr val="bg1"/>
                </a:solidFill>
              </a:rPr>
              <a:t>umum</a:t>
            </a:r>
            <a:r>
              <a:rPr lang="en-ID" dirty="0">
                <a:solidFill>
                  <a:schemeClr val="bg1"/>
                </a:solidFill>
              </a:rPr>
              <a:t> dan </a:t>
            </a:r>
            <a:r>
              <a:rPr lang="en-ID" dirty="0" err="1">
                <a:solidFill>
                  <a:schemeClr val="bg1"/>
                </a:solidFill>
              </a:rPr>
              <a:t>kepastian</a:t>
            </a:r>
            <a:r>
              <a:rPr lang="en-ID" dirty="0">
                <a:solidFill>
                  <a:schemeClr val="bg1"/>
                </a:solidFill>
              </a:rPr>
              <a:t> hukum.</a:t>
            </a:r>
          </a:p>
          <a:p>
            <a:pPr marL="285750" indent="-285750" algn="just">
              <a:buFont typeface="Wingdings" panose="05000000000000000000" pitchFamily="2" charset="2"/>
              <a:buChar char="Ø"/>
            </a:pPr>
            <a:r>
              <a:rPr lang="en-ID" b="1" dirty="0" err="1">
                <a:solidFill>
                  <a:schemeClr val="bg1"/>
                </a:solidFill>
              </a:rPr>
              <a:t>Kepentingan</a:t>
            </a:r>
            <a:r>
              <a:rPr lang="en-ID" b="1" dirty="0">
                <a:solidFill>
                  <a:schemeClr val="bg1"/>
                </a:solidFill>
              </a:rPr>
              <a:t> </a:t>
            </a:r>
            <a:r>
              <a:rPr lang="en-ID" b="1" dirty="0" err="1">
                <a:solidFill>
                  <a:schemeClr val="bg1"/>
                </a:solidFill>
              </a:rPr>
              <a:t>Pelaku</a:t>
            </a:r>
            <a:r>
              <a:rPr lang="en-ID" b="1" dirty="0">
                <a:solidFill>
                  <a:schemeClr val="bg1"/>
                </a:solidFill>
              </a:rPr>
              <a:t>:</a:t>
            </a:r>
            <a:r>
              <a:rPr lang="en-ID" dirty="0">
                <a:solidFill>
                  <a:schemeClr val="bg1"/>
                </a:solidFill>
              </a:rPr>
              <a:t> </a:t>
            </a:r>
            <a:r>
              <a:rPr lang="en-ID" dirty="0" err="1">
                <a:solidFill>
                  <a:schemeClr val="bg1"/>
                </a:solidFill>
              </a:rPr>
              <a:t>Memberikan</a:t>
            </a:r>
            <a:r>
              <a:rPr lang="en-ID" dirty="0">
                <a:solidFill>
                  <a:schemeClr val="bg1"/>
                </a:solidFill>
              </a:rPr>
              <a:t> </a:t>
            </a:r>
            <a:r>
              <a:rPr lang="en-ID" dirty="0" err="1">
                <a:solidFill>
                  <a:schemeClr val="bg1"/>
                </a:solidFill>
              </a:rPr>
              <a:t>pelindungan</a:t>
            </a:r>
            <a:r>
              <a:rPr lang="en-ID" dirty="0">
                <a:solidFill>
                  <a:schemeClr val="bg1"/>
                </a:solidFill>
              </a:rPr>
              <a:t> HAM </a:t>
            </a:r>
            <a:r>
              <a:rPr lang="en-ID" dirty="0" err="1">
                <a:solidFill>
                  <a:schemeClr val="bg1"/>
                </a:solidFill>
              </a:rPr>
              <a:t>dari</a:t>
            </a:r>
            <a:r>
              <a:rPr lang="en-ID" dirty="0">
                <a:solidFill>
                  <a:schemeClr val="bg1"/>
                </a:solidFill>
              </a:rPr>
              <a:t> </a:t>
            </a:r>
            <a:r>
              <a:rPr lang="en-ID" dirty="0" err="1">
                <a:solidFill>
                  <a:schemeClr val="bg1"/>
                </a:solidFill>
              </a:rPr>
              <a:t>kesewenang-wenangan</a:t>
            </a:r>
            <a:r>
              <a:rPr lang="en-ID" dirty="0">
                <a:solidFill>
                  <a:schemeClr val="bg1"/>
                </a:solidFill>
              </a:rPr>
              <a:t> </a:t>
            </a:r>
            <a:r>
              <a:rPr lang="en-ID" dirty="0" err="1">
                <a:solidFill>
                  <a:schemeClr val="bg1"/>
                </a:solidFill>
              </a:rPr>
              <a:t>aparat</a:t>
            </a:r>
            <a:r>
              <a:rPr lang="en-ID" dirty="0">
                <a:solidFill>
                  <a:schemeClr val="bg1"/>
                </a:solidFill>
              </a:rPr>
              <a:t>.</a:t>
            </a:r>
          </a:p>
          <a:p>
            <a:pPr marL="285750" indent="-285750" algn="just">
              <a:buFont typeface="Wingdings" panose="05000000000000000000" pitchFamily="2" charset="2"/>
              <a:buChar char="Ø"/>
            </a:pPr>
            <a:r>
              <a:rPr lang="en-ID" b="1" dirty="0" err="1">
                <a:solidFill>
                  <a:schemeClr val="bg1"/>
                </a:solidFill>
              </a:rPr>
              <a:t>Kepentingan</a:t>
            </a:r>
            <a:r>
              <a:rPr lang="en-ID" b="1" dirty="0">
                <a:solidFill>
                  <a:schemeClr val="bg1"/>
                </a:solidFill>
              </a:rPr>
              <a:t> Korban:</a:t>
            </a:r>
            <a:r>
              <a:rPr lang="en-ID" dirty="0">
                <a:solidFill>
                  <a:schemeClr val="bg1"/>
                </a:solidFill>
              </a:rPr>
              <a:t> </a:t>
            </a:r>
            <a:r>
              <a:rPr lang="en-ID" dirty="0" err="1">
                <a:solidFill>
                  <a:schemeClr val="bg1"/>
                </a:solidFill>
              </a:rPr>
              <a:t>Mengakomodasi</a:t>
            </a:r>
            <a:r>
              <a:rPr lang="en-ID" dirty="0">
                <a:solidFill>
                  <a:schemeClr val="bg1"/>
                </a:solidFill>
              </a:rPr>
              <a:t> </a:t>
            </a:r>
            <a:r>
              <a:rPr lang="en-ID" dirty="0" err="1">
                <a:solidFill>
                  <a:schemeClr val="bg1"/>
                </a:solidFill>
              </a:rPr>
              <a:t>pemulihan</a:t>
            </a:r>
            <a:r>
              <a:rPr lang="en-ID" dirty="0">
                <a:solidFill>
                  <a:schemeClr val="bg1"/>
                </a:solidFill>
              </a:rPr>
              <a:t> </a:t>
            </a:r>
            <a:r>
              <a:rPr lang="en-ID" dirty="0" err="1">
                <a:solidFill>
                  <a:schemeClr val="bg1"/>
                </a:solidFill>
              </a:rPr>
              <a:t>hak-hak</a:t>
            </a:r>
            <a:r>
              <a:rPr lang="en-ID" dirty="0">
                <a:solidFill>
                  <a:schemeClr val="bg1"/>
                </a:solidFill>
              </a:rPr>
              <a:t> korban </a:t>
            </a:r>
            <a:r>
              <a:rPr lang="en-ID" dirty="0" err="1">
                <a:solidFill>
                  <a:schemeClr val="bg1"/>
                </a:solidFill>
              </a:rPr>
              <a:t>tindak</a:t>
            </a:r>
            <a:r>
              <a:rPr lang="en-ID" dirty="0">
                <a:solidFill>
                  <a:schemeClr val="bg1"/>
                </a:solidFill>
              </a:rPr>
              <a:t> </a:t>
            </a:r>
            <a:r>
              <a:rPr lang="en-ID" dirty="0" err="1">
                <a:solidFill>
                  <a:schemeClr val="bg1"/>
                </a:solidFill>
              </a:rPr>
              <a:t>pidana</a:t>
            </a:r>
            <a:r>
              <a:rPr lang="en-ID" dirty="0">
                <a:solidFill>
                  <a:schemeClr val="bg1"/>
                </a:solidFill>
              </a:rPr>
              <a:t> (</a:t>
            </a:r>
            <a:r>
              <a:rPr lang="en-ID" i="1" dirty="0">
                <a:solidFill>
                  <a:schemeClr val="bg1"/>
                </a:solidFill>
              </a:rPr>
              <a:t>Restorative Justice</a:t>
            </a:r>
            <a:r>
              <a:rPr lang="en-ID" dirty="0">
                <a:solidFill>
                  <a:schemeClr val="bg1"/>
                </a:solidFill>
              </a:rPr>
              <a:t>).</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Tree>
    <p:extLst>
      <p:ext uri="{BB962C8B-B14F-4D97-AF65-F5344CB8AC3E}">
        <p14:creationId xmlns:p14="http://schemas.microsoft.com/office/powerpoint/2010/main" val="25437990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90B10"/>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9625" y="19250"/>
            <a:ext cx="12192000" cy="7091232"/>
          </a:xfrm>
          <a:prstGeom prst="rect">
            <a:avLst/>
          </a:prstGeom>
        </p:spPr>
      </p:pic>
      <p:pic>
        <p:nvPicPr>
          <p:cNvPr id="3" name="Picture 2" descr="image.png"/>
          <p:cNvPicPr>
            <a:picLocks noChangeAspect="1"/>
          </p:cNvPicPr>
          <p:nvPr/>
        </p:nvPicPr>
        <p:blipFill>
          <a:blip r:embed="rId3"/>
          <a:stretch>
            <a:fillRect/>
          </a:stretch>
        </p:blipFill>
        <p:spPr>
          <a:xfrm>
            <a:off x="5591175" y="2379761"/>
            <a:ext cx="2162175" cy="293340"/>
          </a:xfrm>
          <a:prstGeom prst="rect">
            <a:avLst/>
          </a:prstGeom>
        </p:spPr>
      </p:pic>
      <p:sp>
        <p:nvSpPr>
          <p:cNvPr id="5" name="TextBox 4"/>
          <p:cNvSpPr txBox="1"/>
          <p:nvPr/>
        </p:nvSpPr>
        <p:spPr>
          <a:xfrm>
            <a:off x="5563564" y="2682330"/>
            <a:ext cx="5989296" cy="759439"/>
          </a:xfrm>
          <a:prstGeom prst="rect">
            <a:avLst/>
          </a:prstGeom>
          <a:noFill/>
        </p:spPr>
        <p:txBody>
          <a:bodyPr wrap="square" lIns="0" tIns="0" rIns="0" bIns="0" anchor="t">
            <a:spAutoFit/>
          </a:bodyPr>
          <a:lstStyle/>
          <a:p>
            <a:pPr algn="l">
              <a:lnSpc>
                <a:spcPts val="2039"/>
              </a:lnSpc>
            </a:pPr>
            <a:r>
              <a:rPr sz="1600" b="0" i="0" u="none" dirty="0" err="1">
                <a:solidFill>
                  <a:srgbClr val="F8FAFC"/>
                </a:solidFill>
                <a:latin typeface="Plus Jakarta Sans SemiBold"/>
              </a:rPr>
              <a:t>Syarat</a:t>
            </a:r>
            <a:r>
              <a:rPr sz="1600" b="0" i="0" u="none" dirty="0">
                <a:solidFill>
                  <a:srgbClr val="F8FAFC"/>
                </a:solidFill>
                <a:latin typeface="Plus Jakarta Sans SemiBold"/>
              </a:rPr>
              <a:t> Alat Bukti</a:t>
            </a:r>
            <a:r>
              <a:rPr sz="1600" b="0" i="0" u="none" dirty="0">
                <a:solidFill>
                  <a:srgbClr val="A0AABF"/>
                </a:solidFill>
                <a:latin typeface="Plus Jakarta Sans"/>
              </a:rPr>
              <a:t> </a:t>
            </a:r>
            <a:r>
              <a:rPr sz="1600" b="0" i="0" u="none" dirty="0" err="1">
                <a:solidFill>
                  <a:srgbClr val="A0AABF"/>
                </a:solidFill>
                <a:latin typeface="Plus Jakarta Sans"/>
              </a:rPr>
              <a:t>Penetapan</a:t>
            </a:r>
            <a:r>
              <a:rPr sz="1600" b="0" i="0" u="none" dirty="0">
                <a:solidFill>
                  <a:srgbClr val="A0AABF"/>
                </a:solidFill>
                <a:latin typeface="Plus Jakarta Sans"/>
              </a:rPr>
              <a:t> </a:t>
            </a:r>
            <a:r>
              <a:rPr sz="1600" b="0" i="0" u="none" dirty="0" err="1">
                <a:solidFill>
                  <a:srgbClr val="A0AABF"/>
                </a:solidFill>
                <a:latin typeface="Plus Jakarta Sans"/>
              </a:rPr>
              <a:t>tersangka</a:t>
            </a:r>
            <a:r>
              <a:rPr sz="1600" b="0" i="0" u="none" dirty="0">
                <a:solidFill>
                  <a:srgbClr val="A0AABF"/>
                </a:solidFill>
                <a:latin typeface="Plus Jakarta Sans"/>
              </a:rPr>
              <a:t> </a:t>
            </a:r>
            <a:r>
              <a:rPr sz="1600" b="0" i="0" u="none" dirty="0" err="1">
                <a:solidFill>
                  <a:srgbClr val="A0AABF"/>
                </a:solidFill>
                <a:latin typeface="Plus Jakarta Sans"/>
              </a:rPr>
              <a:t>harus</a:t>
            </a:r>
            <a:r>
              <a:rPr sz="1600" b="0" i="0" u="none" dirty="0">
                <a:solidFill>
                  <a:srgbClr val="A0AABF"/>
                </a:solidFill>
                <a:latin typeface="Plus Jakarta Sans"/>
              </a:rPr>
              <a:t> </a:t>
            </a:r>
            <a:r>
              <a:rPr sz="1600" b="0" i="0" u="none" dirty="0" err="1">
                <a:solidFill>
                  <a:srgbClr val="A0AABF"/>
                </a:solidFill>
                <a:latin typeface="Plus Jakarta Sans"/>
              </a:rPr>
              <a:t>didasarkan</a:t>
            </a:r>
            <a:r>
              <a:rPr sz="1600" b="0" i="0" u="none" dirty="0">
                <a:solidFill>
                  <a:srgbClr val="A0AABF"/>
                </a:solidFill>
                <a:latin typeface="Plus Jakarta Sans"/>
              </a:rPr>
              <a:t> pada minimal 2 (dua) </a:t>
            </a:r>
            <a:r>
              <a:rPr sz="1600" b="0" i="0" u="none" dirty="0" err="1">
                <a:solidFill>
                  <a:srgbClr val="A0AABF"/>
                </a:solidFill>
                <a:latin typeface="Plus Jakarta Sans"/>
              </a:rPr>
              <a:t>alat</a:t>
            </a:r>
            <a:r>
              <a:rPr sz="1600" b="0" i="0" u="none" dirty="0">
                <a:solidFill>
                  <a:srgbClr val="A0AABF"/>
                </a:solidFill>
                <a:latin typeface="Plus Jakarta Sans"/>
              </a:rPr>
              <a:t> </a:t>
            </a:r>
            <a:r>
              <a:rPr sz="1600" b="0" i="0" u="none" dirty="0" err="1">
                <a:solidFill>
                  <a:srgbClr val="A0AABF"/>
                </a:solidFill>
                <a:latin typeface="Plus Jakarta Sans"/>
              </a:rPr>
              <a:t>bukti</a:t>
            </a:r>
            <a:r>
              <a:rPr sz="1600" b="0" i="0" u="none" dirty="0">
                <a:solidFill>
                  <a:srgbClr val="A0AABF"/>
                </a:solidFill>
                <a:latin typeface="Plus Jakarta Sans"/>
              </a:rPr>
              <a:t> yang </a:t>
            </a:r>
            <a:r>
              <a:rPr sz="1600" b="0" i="0" u="none" dirty="0" err="1">
                <a:solidFill>
                  <a:srgbClr val="A0AABF"/>
                </a:solidFill>
                <a:latin typeface="Plus Jakarta Sans"/>
              </a:rPr>
              <a:t>sah</a:t>
            </a:r>
            <a:r>
              <a:rPr sz="1600" b="0" i="0" u="none" dirty="0">
                <a:solidFill>
                  <a:srgbClr val="A0AABF"/>
                </a:solidFill>
                <a:latin typeface="Plus Jakarta Sans"/>
              </a:rPr>
              <a:t> </a:t>
            </a:r>
            <a:r>
              <a:rPr sz="1600" b="0" i="0" u="none" dirty="0" err="1">
                <a:solidFill>
                  <a:srgbClr val="A0AABF"/>
                </a:solidFill>
                <a:latin typeface="Plus Jakarta Sans"/>
              </a:rPr>
              <a:t>sebagaimana</a:t>
            </a:r>
            <a:r>
              <a:rPr sz="1600" b="0" i="0" u="none" dirty="0">
                <a:solidFill>
                  <a:srgbClr val="A0AABF"/>
                </a:solidFill>
                <a:latin typeface="Plus Jakarta Sans"/>
              </a:rPr>
              <a:t> </a:t>
            </a:r>
            <a:r>
              <a:rPr sz="1600" b="0" i="0" u="none" dirty="0" err="1">
                <a:solidFill>
                  <a:srgbClr val="A0AABF"/>
                </a:solidFill>
                <a:latin typeface="Plus Jakarta Sans"/>
              </a:rPr>
              <a:t>diatur</a:t>
            </a:r>
            <a:r>
              <a:rPr sz="1600" b="0" i="0" u="none" dirty="0">
                <a:solidFill>
                  <a:srgbClr val="A0AABF"/>
                </a:solidFill>
                <a:latin typeface="Plus Jakarta Sans"/>
              </a:rPr>
              <a:t> </a:t>
            </a:r>
            <a:r>
              <a:rPr sz="1600" b="0" i="0" u="none" dirty="0" err="1">
                <a:solidFill>
                  <a:srgbClr val="A0AABF"/>
                </a:solidFill>
                <a:latin typeface="Plus Jakarta Sans"/>
              </a:rPr>
              <a:t>dalam</a:t>
            </a:r>
            <a:r>
              <a:rPr sz="1600" b="0" i="0" u="none" dirty="0">
                <a:solidFill>
                  <a:srgbClr val="A0AABF"/>
                </a:solidFill>
                <a:latin typeface="Plus Jakarta Sans"/>
              </a:rPr>
              <a:t> Pasal </a:t>
            </a:r>
            <a:r>
              <a:rPr lang="en-US" sz="1600" dirty="0">
                <a:solidFill>
                  <a:srgbClr val="A0AABF"/>
                </a:solidFill>
                <a:latin typeface="Plus Jakarta Sans"/>
              </a:rPr>
              <a:t>235 </a:t>
            </a:r>
            <a:r>
              <a:rPr sz="1600" b="0" i="0" u="none" dirty="0">
                <a:solidFill>
                  <a:srgbClr val="A0AABF"/>
                </a:solidFill>
                <a:latin typeface="Plus Jakarta Sans"/>
              </a:rPr>
              <a:t>KUHAP, </a:t>
            </a:r>
            <a:r>
              <a:rPr sz="1600" b="0" i="0" u="none" dirty="0" err="1">
                <a:solidFill>
                  <a:srgbClr val="A0AABF"/>
                </a:solidFill>
                <a:latin typeface="Plus Jakarta Sans"/>
              </a:rPr>
              <a:t>disertai</a:t>
            </a:r>
            <a:r>
              <a:rPr sz="1600" b="0" i="0" u="none" dirty="0">
                <a:solidFill>
                  <a:srgbClr val="A0AABF"/>
                </a:solidFill>
                <a:latin typeface="Plus Jakarta Sans"/>
              </a:rPr>
              <a:t> </a:t>
            </a:r>
            <a:r>
              <a:rPr sz="1600" b="0" i="0" u="none" dirty="0" err="1">
                <a:solidFill>
                  <a:srgbClr val="A0AABF"/>
                </a:solidFill>
                <a:latin typeface="Plus Jakarta Sans"/>
              </a:rPr>
              <a:t>dengan</a:t>
            </a:r>
            <a:r>
              <a:rPr sz="1600" b="0" i="0" u="none" dirty="0">
                <a:solidFill>
                  <a:srgbClr val="A0AABF"/>
                </a:solidFill>
                <a:latin typeface="Plus Jakarta Sans"/>
              </a:rPr>
              <a:t> </a:t>
            </a:r>
            <a:r>
              <a:rPr sz="1600" b="0" i="0" u="none" dirty="0" err="1">
                <a:solidFill>
                  <a:srgbClr val="A0AABF"/>
                </a:solidFill>
                <a:latin typeface="Plus Jakarta Sans"/>
              </a:rPr>
              <a:t>pemeriksaan</a:t>
            </a:r>
            <a:r>
              <a:rPr sz="1600" b="0" i="0" u="none" dirty="0">
                <a:solidFill>
                  <a:srgbClr val="A0AABF"/>
                </a:solidFill>
                <a:latin typeface="Plus Jakarta Sans"/>
              </a:rPr>
              <a:t> </a:t>
            </a:r>
            <a:r>
              <a:rPr sz="1600" b="0" i="0" u="none" dirty="0" err="1">
                <a:solidFill>
                  <a:srgbClr val="A0AABF"/>
                </a:solidFill>
                <a:latin typeface="Plus Jakarta Sans"/>
              </a:rPr>
              <a:t>calon</a:t>
            </a:r>
            <a:r>
              <a:rPr sz="1600" b="0" i="0" u="none" dirty="0">
                <a:solidFill>
                  <a:srgbClr val="A0AABF"/>
                </a:solidFill>
                <a:latin typeface="Plus Jakarta Sans"/>
              </a:rPr>
              <a:t> </a:t>
            </a:r>
            <a:r>
              <a:rPr sz="1600" b="0" i="0" u="none" dirty="0" err="1">
                <a:solidFill>
                  <a:srgbClr val="A0AABF"/>
                </a:solidFill>
                <a:latin typeface="Plus Jakarta Sans"/>
              </a:rPr>
              <a:t>tersangka</a:t>
            </a:r>
            <a:r>
              <a:rPr sz="1600" b="0" i="0" u="none" dirty="0">
                <a:solidFill>
                  <a:srgbClr val="A0AABF"/>
                </a:solidFill>
                <a:latin typeface="Plus Jakarta Sans"/>
              </a:rPr>
              <a:t>.</a:t>
            </a:r>
          </a:p>
        </p:txBody>
      </p:sp>
      <p:sp>
        <p:nvSpPr>
          <p:cNvPr id="6" name="TextBox 5"/>
          <p:cNvSpPr txBox="1"/>
          <p:nvPr/>
        </p:nvSpPr>
        <p:spPr>
          <a:xfrm>
            <a:off x="5591175" y="4175670"/>
            <a:ext cx="5934075" cy="759439"/>
          </a:xfrm>
          <a:prstGeom prst="rect">
            <a:avLst/>
          </a:prstGeom>
          <a:noFill/>
        </p:spPr>
        <p:txBody>
          <a:bodyPr wrap="square" lIns="0" tIns="0" rIns="0" bIns="0" anchor="t">
            <a:spAutoFit/>
          </a:bodyPr>
          <a:lstStyle/>
          <a:p>
            <a:pPr algn="l">
              <a:lnSpc>
                <a:spcPts val="2039"/>
              </a:lnSpc>
            </a:pPr>
            <a:r>
              <a:rPr sz="1600" b="0" i="0" u="none" dirty="0" err="1">
                <a:solidFill>
                  <a:srgbClr val="F8FAFC"/>
                </a:solidFill>
                <a:latin typeface="Plus Jakarta Sans SemiBold"/>
              </a:rPr>
              <a:t>Perlindungan</a:t>
            </a:r>
            <a:r>
              <a:rPr sz="1600" b="0" i="0" u="none" dirty="0">
                <a:solidFill>
                  <a:srgbClr val="F8FAFC"/>
                </a:solidFill>
                <a:latin typeface="Plus Jakarta Sans SemiBold"/>
              </a:rPr>
              <a:t> HAM (Due Process)</a:t>
            </a:r>
            <a:r>
              <a:rPr sz="1600" b="0" i="0" u="none" dirty="0">
                <a:solidFill>
                  <a:srgbClr val="A0AABF"/>
                </a:solidFill>
                <a:latin typeface="Plus Jakarta Sans"/>
              </a:rPr>
              <a:t> </a:t>
            </a:r>
            <a:r>
              <a:rPr sz="1600" b="0" i="0" u="none" dirty="0" err="1">
                <a:solidFill>
                  <a:srgbClr val="A0AABF"/>
                </a:solidFill>
                <a:latin typeface="Plus Jakarta Sans"/>
              </a:rPr>
              <a:t>Penetapan</a:t>
            </a:r>
            <a:r>
              <a:rPr sz="1600" b="0" i="0" u="none" dirty="0">
                <a:solidFill>
                  <a:srgbClr val="A0AABF"/>
                </a:solidFill>
                <a:latin typeface="Plus Jakarta Sans"/>
              </a:rPr>
              <a:t> </a:t>
            </a:r>
            <a:r>
              <a:rPr sz="1600" b="0" i="0" u="none" dirty="0" err="1">
                <a:solidFill>
                  <a:srgbClr val="A0AABF"/>
                </a:solidFill>
                <a:latin typeface="Plus Jakarta Sans"/>
              </a:rPr>
              <a:t>tersangka</a:t>
            </a:r>
            <a:r>
              <a:rPr sz="1600" b="0" i="0" u="none" dirty="0">
                <a:solidFill>
                  <a:srgbClr val="A0AABF"/>
                </a:solidFill>
                <a:latin typeface="Plus Jakarta Sans"/>
              </a:rPr>
              <a:t> </a:t>
            </a:r>
            <a:r>
              <a:rPr sz="1600" b="0" i="0" u="none" dirty="0" err="1">
                <a:solidFill>
                  <a:srgbClr val="A0AABF"/>
                </a:solidFill>
                <a:latin typeface="Plus Jakarta Sans"/>
              </a:rPr>
              <a:t>bukan</a:t>
            </a:r>
            <a:r>
              <a:rPr sz="1600" b="0" i="0" u="none" dirty="0">
                <a:solidFill>
                  <a:srgbClr val="A0AABF"/>
                </a:solidFill>
                <a:latin typeface="Plus Jakarta Sans"/>
              </a:rPr>
              <a:t> </a:t>
            </a:r>
            <a:r>
              <a:rPr sz="1600" b="0" i="0" u="none" dirty="0" err="1">
                <a:solidFill>
                  <a:srgbClr val="A0AABF"/>
                </a:solidFill>
                <a:latin typeface="Plus Jakarta Sans"/>
              </a:rPr>
              <a:t>sekadar</a:t>
            </a:r>
            <a:r>
              <a:rPr sz="1600" b="0" i="0" u="none" dirty="0">
                <a:solidFill>
                  <a:srgbClr val="A0AABF"/>
                </a:solidFill>
                <a:latin typeface="Plus Jakarta Sans"/>
              </a:rPr>
              <a:t> </a:t>
            </a:r>
            <a:r>
              <a:rPr sz="1600" b="0" i="0" u="none" dirty="0" err="1">
                <a:solidFill>
                  <a:srgbClr val="A0AABF"/>
                </a:solidFill>
                <a:latin typeface="Plus Jakarta Sans"/>
              </a:rPr>
              <a:t>tindakan</a:t>
            </a:r>
            <a:r>
              <a:rPr sz="1600" b="0" i="0" u="none" dirty="0">
                <a:solidFill>
                  <a:srgbClr val="A0AABF"/>
                </a:solidFill>
                <a:latin typeface="Plus Jakarta Sans"/>
              </a:rPr>
              <a:t> </a:t>
            </a:r>
            <a:r>
              <a:rPr sz="1600" b="0" i="0" u="none" dirty="0" err="1">
                <a:solidFill>
                  <a:srgbClr val="A0AABF"/>
                </a:solidFill>
                <a:latin typeface="Plus Jakarta Sans"/>
              </a:rPr>
              <a:t>administratif</a:t>
            </a:r>
            <a:r>
              <a:rPr sz="1600" b="0" i="0" u="none" dirty="0">
                <a:solidFill>
                  <a:srgbClr val="A0AABF"/>
                </a:solidFill>
                <a:latin typeface="Plus Jakarta Sans"/>
              </a:rPr>
              <a:t>, </a:t>
            </a:r>
            <a:r>
              <a:rPr sz="1600" b="0" i="0" u="none" dirty="0" err="1">
                <a:solidFill>
                  <a:srgbClr val="A0AABF"/>
                </a:solidFill>
                <a:latin typeface="Plus Jakarta Sans"/>
              </a:rPr>
              <a:t>melainkan</a:t>
            </a:r>
            <a:r>
              <a:rPr sz="1600" b="0" i="0" u="none" dirty="0">
                <a:solidFill>
                  <a:srgbClr val="A0AABF"/>
                </a:solidFill>
                <a:latin typeface="Plus Jakarta Sans"/>
              </a:rPr>
              <a:t> </a:t>
            </a:r>
            <a:r>
              <a:rPr sz="1600" b="0" i="0" u="none" dirty="0" err="1">
                <a:solidFill>
                  <a:srgbClr val="A0AABF"/>
                </a:solidFill>
                <a:latin typeface="Plus Jakarta Sans"/>
              </a:rPr>
              <a:t>merampas</a:t>
            </a:r>
            <a:r>
              <a:rPr sz="1600" b="0" i="0" u="none" dirty="0">
                <a:solidFill>
                  <a:srgbClr val="A0AABF"/>
                </a:solidFill>
                <a:latin typeface="Plus Jakarta Sans"/>
              </a:rPr>
              <a:t> </a:t>
            </a:r>
            <a:r>
              <a:rPr sz="1600" b="0" i="0" u="none" dirty="0" err="1">
                <a:solidFill>
                  <a:srgbClr val="A0AABF"/>
                </a:solidFill>
                <a:latin typeface="Plus Jakarta Sans"/>
              </a:rPr>
              <a:t>kemerdekaan</a:t>
            </a:r>
            <a:r>
              <a:rPr sz="1600" b="0" i="0" u="none" dirty="0">
                <a:solidFill>
                  <a:srgbClr val="A0AABF"/>
                </a:solidFill>
                <a:latin typeface="Plus Jakarta Sans"/>
              </a:rPr>
              <a:t> </a:t>
            </a:r>
            <a:r>
              <a:rPr sz="1600" b="0" i="0" u="none" dirty="0" err="1">
                <a:solidFill>
                  <a:srgbClr val="A0AABF"/>
                </a:solidFill>
                <a:latin typeface="Plus Jakarta Sans"/>
              </a:rPr>
              <a:t>seseorang</a:t>
            </a:r>
            <a:r>
              <a:rPr sz="1600" b="0" i="0" u="none" dirty="0">
                <a:solidFill>
                  <a:srgbClr val="A0AABF"/>
                </a:solidFill>
                <a:latin typeface="Plus Jakarta Sans"/>
              </a:rPr>
              <a:t>, </a:t>
            </a:r>
            <a:r>
              <a:rPr sz="1600" b="0" i="0" u="none" dirty="0" err="1">
                <a:solidFill>
                  <a:srgbClr val="A0AABF"/>
                </a:solidFill>
                <a:latin typeface="Plus Jakarta Sans"/>
              </a:rPr>
              <a:t>sehingga</a:t>
            </a:r>
            <a:r>
              <a:rPr sz="1600" b="0" i="0" u="none" dirty="0">
                <a:solidFill>
                  <a:srgbClr val="A0AABF"/>
                </a:solidFill>
                <a:latin typeface="Plus Jakarta Sans"/>
              </a:rPr>
              <a:t> </a:t>
            </a:r>
            <a:r>
              <a:rPr sz="1600" b="0" i="0" u="none" dirty="0" err="1">
                <a:solidFill>
                  <a:srgbClr val="A0AABF"/>
                </a:solidFill>
                <a:latin typeface="Plus Jakarta Sans"/>
              </a:rPr>
              <a:t>rentan</a:t>
            </a:r>
            <a:r>
              <a:rPr sz="1600" b="0" i="0" u="none" dirty="0">
                <a:solidFill>
                  <a:srgbClr val="A0AABF"/>
                </a:solidFill>
                <a:latin typeface="Plus Jakarta Sans"/>
              </a:rPr>
              <a:t> </a:t>
            </a:r>
            <a:r>
              <a:rPr sz="1600" b="0" i="0" u="none" dirty="0" err="1">
                <a:solidFill>
                  <a:srgbClr val="A0AABF"/>
                </a:solidFill>
                <a:latin typeface="Plus Jakarta Sans"/>
              </a:rPr>
              <a:t>menjadi</a:t>
            </a:r>
            <a:r>
              <a:rPr sz="1600" b="0" i="0" u="none" dirty="0">
                <a:solidFill>
                  <a:srgbClr val="A0AABF"/>
                </a:solidFill>
                <a:latin typeface="Plus Jakarta Sans"/>
              </a:rPr>
              <a:t> </a:t>
            </a:r>
            <a:r>
              <a:rPr sz="1600" b="0" i="0" u="none" dirty="0" err="1">
                <a:solidFill>
                  <a:srgbClr val="A0AABF"/>
                </a:solidFill>
                <a:latin typeface="Plus Jakarta Sans"/>
              </a:rPr>
              <a:t>objek</a:t>
            </a:r>
            <a:r>
              <a:rPr sz="1600" b="0" i="0" u="none" dirty="0">
                <a:solidFill>
                  <a:srgbClr val="A0AABF"/>
                </a:solidFill>
                <a:latin typeface="Plus Jakarta Sans"/>
              </a:rPr>
              <a:t> </a:t>
            </a:r>
            <a:r>
              <a:rPr sz="1600" b="0" i="0" u="none" dirty="0" err="1">
                <a:solidFill>
                  <a:srgbClr val="A0AABF"/>
                </a:solidFill>
                <a:latin typeface="Plus Jakarta Sans"/>
              </a:rPr>
              <a:t>Praperadilan</a:t>
            </a:r>
            <a:r>
              <a:rPr sz="1600" b="0" i="0" u="none" dirty="0">
                <a:solidFill>
                  <a:srgbClr val="A0AABF"/>
                </a:solidFill>
                <a:latin typeface="Plus Jakarta Sans"/>
              </a:rPr>
              <a:t> </a:t>
            </a:r>
            <a:r>
              <a:rPr sz="1600" b="0" i="0" u="none" dirty="0" err="1">
                <a:solidFill>
                  <a:srgbClr val="A0AABF"/>
                </a:solidFill>
                <a:latin typeface="Plus Jakarta Sans"/>
              </a:rPr>
              <a:t>jika</a:t>
            </a:r>
            <a:r>
              <a:rPr sz="1600" b="0" i="0" u="none" dirty="0">
                <a:solidFill>
                  <a:srgbClr val="A0AABF"/>
                </a:solidFill>
                <a:latin typeface="Plus Jakarta Sans"/>
              </a:rPr>
              <a:t> </a:t>
            </a:r>
            <a:r>
              <a:rPr sz="1600" b="0" i="0" u="none" dirty="0" err="1">
                <a:solidFill>
                  <a:srgbClr val="A0AABF"/>
                </a:solidFill>
                <a:latin typeface="Plus Jakarta Sans"/>
              </a:rPr>
              <a:t>cacat</a:t>
            </a:r>
            <a:r>
              <a:rPr sz="1600" b="0" i="0" u="none" dirty="0">
                <a:solidFill>
                  <a:srgbClr val="A0AABF"/>
                </a:solidFill>
                <a:latin typeface="Plus Jakarta Sans"/>
              </a:rPr>
              <a:t> </a:t>
            </a:r>
            <a:r>
              <a:rPr sz="1600" b="0" i="0" u="none" dirty="0" err="1">
                <a:solidFill>
                  <a:srgbClr val="A0AABF"/>
                </a:solidFill>
                <a:latin typeface="Plus Jakarta Sans"/>
              </a:rPr>
              <a:t>formil</a:t>
            </a:r>
            <a:r>
              <a:rPr sz="1600" b="0" i="0" u="none" dirty="0">
                <a:solidFill>
                  <a:srgbClr val="A0AABF"/>
                </a:solidFill>
                <a:latin typeface="Plus Jakarta Sans"/>
              </a:rPr>
              <a:t>.</a:t>
            </a:r>
          </a:p>
        </p:txBody>
      </p:sp>
      <p:sp>
        <p:nvSpPr>
          <p:cNvPr id="7" name="TextBox 6"/>
          <p:cNvSpPr txBox="1"/>
          <p:nvPr/>
        </p:nvSpPr>
        <p:spPr>
          <a:xfrm>
            <a:off x="5353050" y="2455961"/>
            <a:ext cx="57150" cy="152400"/>
          </a:xfrm>
          <a:prstGeom prst="rect">
            <a:avLst/>
          </a:prstGeom>
          <a:noFill/>
        </p:spPr>
        <p:txBody>
          <a:bodyPr wrap="square" lIns="0" tIns="0" rIns="0" bIns="0" anchor="t">
            <a:spAutoFit/>
          </a:bodyPr>
          <a:lstStyle/>
          <a:p>
            <a:pPr algn="l">
              <a:lnSpc>
                <a:spcPts val="1200"/>
              </a:lnSpc>
            </a:pPr>
            <a:r>
              <a:rPr sz="750" b="0" i="0" u="none">
                <a:solidFill>
                  <a:srgbClr val="C5A059"/>
                </a:solidFill>
                <a:latin typeface="Plus Jakarta Sans"/>
              </a:rPr>
              <a:t>■</a:t>
            </a:r>
          </a:p>
        </p:txBody>
      </p:sp>
      <p:sp>
        <p:nvSpPr>
          <p:cNvPr id="8" name="TextBox 7"/>
          <p:cNvSpPr txBox="1"/>
          <p:nvPr/>
        </p:nvSpPr>
        <p:spPr>
          <a:xfrm>
            <a:off x="5353050" y="4251870"/>
            <a:ext cx="57150" cy="152400"/>
          </a:xfrm>
          <a:prstGeom prst="rect">
            <a:avLst/>
          </a:prstGeom>
          <a:noFill/>
        </p:spPr>
        <p:txBody>
          <a:bodyPr wrap="square" lIns="0" tIns="0" rIns="0" bIns="0" anchor="t">
            <a:spAutoFit/>
          </a:bodyPr>
          <a:lstStyle/>
          <a:p>
            <a:pPr algn="l">
              <a:lnSpc>
                <a:spcPts val="1200"/>
              </a:lnSpc>
            </a:pPr>
            <a:r>
              <a:rPr sz="750" b="0" i="0" u="none">
                <a:solidFill>
                  <a:srgbClr val="C5A059"/>
                </a:solidFill>
                <a:latin typeface="Plus Jakarta Sans"/>
              </a:rPr>
              <a:t>■</a:t>
            </a:r>
          </a:p>
        </p:txBody>
      </p:sp>
      <p:sp>
        <p:nvSpPr>
          <p:cNvPr id="9" name="TextBox 8"/>
          <p:cNvSpPr txBox="1"/>
          <p:nvPr/>
        </p:nvSpPr>
        <p:spPr>
          <a:xfrm>
            <a:off x="711271" y="1100807"/>
            <a:ext cx="11401425" cy="533400"/>
          </a:xfrm>
          <a:prstGeom prst="rect">
            <a:avLst/>
          </a:prstGeom>
          <a:noFill/>
        </p:spPr>
        <p:txBody>
          <a:bodyPr wrap="square" lIns="0" tIns="0" rIns="0" bIns="0" anchor="t">
            <a:spAutoFit/>
          </a:bodyPr>
          <a:lstStyle/>
          <a:p>
            <a:pPr algn="l"/>
            <a:r>
              <a:rPr sz="3150" b="0" i="0" u="none" dirty="0" err="1">
                <a:solidFill>
                  <a:srgbClr val="F8FAFC"/>
                </a:solidFill>
                <a:latin typeface="Playfair Display SemiBold"/>
              </a:rPr>
              <a:t>Prosedur</a:t>
            </a:r>
            <a:r>
              <a:rPr sz="3150" b="0" i="0" u="none" dirty="0">
                <a:solidFill>
                  <a:srgbClr val="F8FAFC"/>
                </a:solidFill>
                <a:latin typeface="Playfair Display SemiBold"/>
              </a:rPr>
              <a:t> </a:t>
            </a:r>
            <a:r>
              <a:rPr sz="3150" b="0" i="0" u="none" dirty="0" err="1">
                <a:solidFill>
                  <a:srgbClr val="F8FAFC"/>
                </a:solidFill>
                <a:latin typeface="Playfair Display SemiBold"/>
              </a:rPr>
              <a:t>Penetapan</a:t>
            </a:r>
            <a:r>
              <a:rPr sz="3150" b="0" i="0" u="none" dirty="0">
                <a:solidFill>
                  <a:srgbClr val="F8FAFC"/>
                </a:solidFill>
                <a:latin typeface="Playfair Display SemiBold"/>
              </a:rPr>
              <a:t> </a:t>
            </a:r>
            <a:r>
              <a:rPr sz="3150" b="0" i="0" u="none" dirty="0" err="1">
                <a:solidFill>
                  <a:srgbClr val="F8FAFC"/>
                </a:solidFill>
                <a:latin typeface="Playfair Display SemiBold"/>
              </a:rPr>
              <a:t>Tersangka</a:t>
            </a:r>
            <a:endParaRPr sz="3150" b="0" i="0" u="none" dirty="0">
              <a:solidFill>
                <a:srgbClr val="F8FAFC"/>
              </a:solidFill>
              <a:latin typeface="Playfair Display SemiBold"/>
            </a:endParaRPr>
          </a:p>
        </p:txBody>
      </p:sp>
      <p:pic>
        <p:nvPicPr>
          <p:cNvPr id="12" name="Picture 11">
            <a:extLst>
              <a:ext uri="{FF2B5EF4-FFF2-40B4-BE49-F238E27FC236}">
                <a16:creationId xmlns:a16="http://schemas.microsoft.com/office/drawing/2014/main" id="{0C159647-CF26-1C10-B3E6-4E347DFE03D3}"/>
              </a:ext>
            </a:extLst>
          </p:cNvPr>
          <p:cNvPicPr>
            <a:picLocks noChangeAspect="1"/>
          </p:cNvPicPr>
          <p:nvPr/>
        </p:nvPicPr>
        <p:blipFill>
          <a:blip r:embed="rId4"/>
          <a:srcRect t="14178"/>
          <a:stretch>
            <a:fillRect/>
          </a:stretch>
        </p:blipFill>
        <p:spPr>
          <a:xfrm>
            <a:off x="689546" y="2379761"/>
            <a:ext cx="4549966" cy="287400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90B10"/>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3"/>
          <a:stretch>
            <a:fillRect/>
          </a:stretch>
        </p:blipFill>
        <p:spPr>
          <a:xfrm>
            <a:off x="-19240" y="-298383"/>
            <a:ext cx="12192000" cy="7411564"/>
          </a:xfrm>
          <a:prstGeom prst="rect">
            <a:avLst/>
          </a:prstGeom>
        </p:spPr>
      </p:pic>
      <p:pic>
        <p:nvPicPr>
          <p:cNvPr id="3" name="Picture 2" descr="image.png"/>
          <p:cNvPicPr>
            <a:picLocks noChangeAspect="1"/>
          </p:cNvPicPr>
          <p:nvPr/>
        </p:nvPicPr>
        <p:blipFill>
          <a:blip r:embed="rId4"/>
          <a:stretch>
            <a:fillRect/>
          </a:stretch>
        </p:blipFill>
        <p:spPr>
          <a:xfrm>
            <a:off x="486532" y="1056248"/>
            <a:ext cx="11218936" cy="5627281"/>
          </a:xfrm>
          <a:prstGeom prst="rect">
            <a:avLst/>
          </a:prstGeom>
        </p:spPr>
      </p:pic>
      <p:sp>
        <p:nvSpPr>
          <p:cNvPr id="6" name="TextBox 5"/>
          <p:cNvSpPr txBox="1"/>
          <p:nvPr/>
        </p:nvSpPr>
        <p:spPr>
          <a:xfrm>
            <a:off x="1257489" y="1602575"/>
            <a:ext cx="10221889" cy="1785104"/>
          </a:xfrm>
          <a:prstGeom prst="rect">
            <a:avLst/>
          </a:prstGeom>
          <a:noFill/>
        </p:spPr>
        <p:txBody>
          <a:bodyPr wrap="square" lIns="0" tIns="0" rIns="0" bIns="0" anchor="t">
            <a:spAutoFit/>
          </a:bodyPr>
          <a:lstStyle/>
          <a:p>
            <a:pPr algn="just"/>
            <a:r>
              <a:rPr sz="1600" b="1" i="0" u="none" dirty="0" err="1">
                <a:solidFill>
                  <a:schemeClr val="accent4">
                    <a:lumMod val="75000"/>
                  </a:schemeClr>
                </a:solidFill>
                <a:latin typeface="Playfair Display SemiBold"/>
              </a:rPr>
              <a:t>Syarat</a:t>
            </a:r>
            <a:r>
              <a:rPr sz="1600" b="1" i="0" u="none" dirty="0">
                <a:solidFill>
                  <a:schemeClr val="accent4">
                    <a:lumMod val="75000"/>
                  </a:schemeClr>
                </a:solidFill>
                <a:latin typeface="Playfair Display SemiBold"/>
              </a:rPr>
              <a:t> </a:t>
            </a:r>
            <a:r>
              <a:rPr sz="1600" b="1" i="0" u="none" dirty="0" err="1">
                <a:solidFill>
                  <a:schemeClr val="accent4">
                    <a:lumMod val="75000"/>
                  </a:schemeClr>
                </a:solidFill>
                <a:latin typeface="Playfair Display SemiBold"/>
              </a:rPr>
              <a:t>Objektif</a:t>
            </a:r>
            <a:r>
              <a:rPr lang="en-US" sz="1600" b="1" dirty="0">
                <a:solidFill>
                  <a:schemeClr val="accent4">
                    <a:lumMod val="75000"/>
                  </a:schemeClr>
                </a:solidFill>
                <a:latin typeface="Playfair Display SemiBold"/>
              </a:rPr>
              <a:t> </a:t>
            </a:r>
            <a:r>
              <a:rPr lang="en-ID" b="1" dirty="0" err="1">
                <a:solidFill>
                  <a:schemeClr val="accent4">
                    <a:lumMod val="75000"/>
                  </a:schemeClr>
                </a:solidFill>
              </a:rPr>
              <a:t>Penahanan</a:t>
            </a:r>
            <a:r>
              <a:rPr lang="en-ID" sz="1400" b="1" dirty="0">
                <a:solidFill>
                  <a:schemeClr val="bg1"/>
                </a:solidFill>
              </a:rPr>
              <a:t> </a:t>
            </a:r>
          </a:p>
          <a:p>
            <a:pPr algn="just"/>
            <a:r>
              <a:rPr lang="en-ID" sz="1400" b="1" dirty="0">
                <a:solidFill>
                  <a:schemeClr val="bg1"/>
                </a:solidFill>
              </a:rPr>
              <a:t>(Pasal 99 UU No. 20 </a:t>
            </a:r>
            <a:r>
              <a:rPr lang="en-ID" sz="1400" b="1" dirty="0" err="1">
                <a:solidFill>
                  <a:schemeClr val="bg1"/>
                </a:solidFill>
              </a:rPr>
              <a:t>Tahun</a:t>
            </a:r>
            <a:r>
              <a:rPr lang="en-ID" sz="1400" b="1" dirty="0">
                <a:solidFill>
                  <a:schemeClr val="bg1"/>
                </a:solidFill>
              </a:rPr>
              <a:t> 2025)</a:t>
            </a:r>
            <a:endParaRPr lang="en-ID" sz="1400" dirty="0">
              <a:solidFill>
                <a:schemeClr val="bg1"/>
              </a:solidFill>
            </a:endParaRPr>
          </a:p>
          <a:p>
            <a:pPr algn="just"/>
            <a:r>
              <a:rPr lang="en-ID" sz="1400" dirty="0" err="1">
                <a:solidFill>
                  <a:schemeClr val="bg1"/>
                </a:solidFill>
              </a:rPr>
              <a:t>Penahanan</a:t>
            </a:r>
            <a:r>
              <a:rPr lang="en-ID" sz="1400" dirty="0">
                <a:solidFill>
                  <a:schemeClr val="bg1"/>
                </a:solidFill>
              </a:rPr>
              <a:t> </a:t>
            </a:r>
            <a:r>
              <a:rPr lang="en-ID" sz="1400" dirty="0" err="1">
                <a:solidFill>
                  <a:schemeClr val="bg1"/>
                </a:solidFill>
              </a:rPr>
              <a:t>secara</a:t>
            </a:r>
            <a:r>
              <a:rPr lang="en-ID" sz="1400" dirty="0">
                <a:solidFill>
                  <a:schemeClr val="bg1"/>
                </a:solidFill>
              </a:rPr>
              <a:t> </a:t>
            </a:r>
            <a:r>
              <a:rPr lang="en-ID" sz="1400" dirty="0" err="1">
                <a:solidFill>
                  <a:schemeClr val="bg1"/>
                </a:solidFill>
              </a:rPr>
              <a:t>objektif</a:t>
            </a:r>
            <a:r>
              <a:rPr lang="en-ID" sz="1400" dirty="0">
                <a:solidFill>
                  <a:schemeClr val="bg1"/>
                </a:solidFill>
              </a:rPr>
              <a:t> </a:t>
            </a:r>
            <a:r>
              <a:rPr lang="en-ID" sz="1400" dirty="0" err="1">
                <a:solidFill>
                  <a:schemeClr val="bg1"/>
                </a:solidFill>
              </a:rPr>
              <a:t>hanya</a:t>
            </a:r>
            <a:r>
              <a:rPr lang="en-ID" sz="1400" dirty="0">
                <a:solidFill>
                  <a:schemeClr val="bg1"/>
                </a:solidFill>
              </a:rPr>
              <a:t> </a:t>
            </a:r>
            <a:r>
              <a:rPr lang="en-ID" sz="1400" dirty="0" err="1">
                <a:solidFill>
                  <a:schemeClr val="bg1"/>
                </a:solidFill>
              </a:rPr>
              <a:t>sah</a:t>
            </a:r>
            <a:r>
              <a:rPr lang="en-ID" sz="1400" dirty="0">
                <a:solidFill>
                  <a:schemeClr val="bg1"/>
                </a:solidFill>
              </a:rPr>
              <a:t> </a:t>
            </a:r>
            <a:r>
              <a:rPr lang="en-ID" sz="1400" dirty="0" err="1">
                <a:solidFill>
                  <a:schemeClr val="bg1"/>
                </a:solidFill>
              </a:rPr>
              <a:t>dilakukan</a:t>
            </a:r>
            <a:r>
              <a:rPr lang="en-ID" sz="1400" dirty="0">
                <a:solidFill>
                  <a:schemeClr val="bg1"/>
                </a:solidFill>
              </a:rPr>
              <a:t> </a:t>
            </a:r>
            <a:r>
              <a:rPr lang="en-ID" sz="1400" dirty="0" err="1">
                <a:solidFill>
                  <a:schemeClr val="bg1"/>
                </a:solidFill>
              </a:rPr>
              <a:t>jika</a:t>
            </a:r>
            <a:r>
              <a:rPr lang="en-ID" sz="1400" dirty="0">
                <a:solidFill>
                  <a:schemeClr val="bg1"/>
                </a:solidFill>
              </a:rPr>
              <a:t> </a:t>
            </a:r>
            <a:r>
              <a:rPr lang="en-ID" sz="1400" dirty="0" err="1">
                <a:solidFill>
                  <a:schemeClr val="bg1"/>
                </a:solidFill>
              </a:rPr>
              <a:t>memenuhi</a:t>
            </a:r>
            <a:r>
              <a:rPr lang="en-ID" sz="1400" dirty="0">
                <a:solidFill>
                  <a:schemeClr val="bg1"/>
                </a:solidFill>
              </a:rPr>
              <a:t> </a:t>
            </a:r>
            <a:r>
              <a:rPr lang="en-ID" sz="1400" dirty="0" err="1">
                <a:solidFill>
                  <a:schemeClr val="bg1"/>
                </a:solidFill>
              </a:rPr>
              <a:t>kriteria</a:t>
            </a:r>
            <a:r>
              <a:rPr lang="en-ID" sz="1400" dirty="0">
                <a:solidFill>
                  <a:schemeClr val="bg1"/>
                </a:solidFill>
              </a:rPr>
              <a:t> </a:t>
            </a:r>
            <a:r>
              <a:rPr lang="en-ID" sz="1400" dirty="0" err="1">
                <a:solidFill>
                  <a:schemeClr val="bg1"/>
                </a:solidFill>
              </a:rPr>
              <a:t>limitatif</a:t>
            </a:r>
            <a:r>
              <a:rPr lang="en-ID" sz="1400" dirty="0">
                <a:solidFill>
                  <a:schemeClr val="bg1"/>
                </a:solidFill>
              </a:rPr>
              <a:t> </a:t>
            </a:r>
            <a:r>
              <a:rPr lang="en-ID" sz="1400" dirty="0" err="1">
                <a:solidFill>
                  <a:schemeClr val="bg1"/>
                </a:solidFill>
              </a:rPr>
              <a:t>berikut</a:t>
            </a:r>
            <a:r>
              <a:rPr lang="en-ID" sz="1400" dirty="0">
                <a:solidFill>
                  <a:schemeClr val="bg1"/>
                </a:solidFill>
              </a:rPr>
              <a:t>:</a:t>
            </a:r>
          </a:p>
          <a:p>
            <a:pPr algn="just"/>
            <a:r>
              <a:rPr lang="en-ID" sz="1400" b="1" dirty="0">
                <a:solidFill>
                  <a:schemeClr val="bg1"/>
                </a:solidFill>
              </a:rPr>
              <a:t>Batas </a:t>
            </a:r>
            <a:r>
              <a:rPr lang="en-ID" sz="1400" b="1" dirty="0" err="1">
                <a:solidFill>
                  <a:schemeClr val="bg1"/>
                </a:solidFill>
              </a:rPr>
              <a:t>Ancaman</a:t>
            </a:r>
            <a:r>
              <a:rPr lang="en-ID" sz="1400" b="1" dirty="0">
                <a:solidFill>
                  <a:schemeClr val="bg1"/>
                </a:solidFill>
              </a:rPr>
              <a:t> </a:t>
            </a:r>
            <a:r>
              <a:rPr lang="en-ID" sz="1400" b="1" dirty="0" err="1">
                <a:solidFill>
                  <a:schemeClr val="bg1"/>
                </a:solidFill>
              </a:rPr>
              <a:t>Hukuman</a:t>
            </a:r>
            <a:r>
              <a:rPr lang="en-ID" sz="1400" b="1" dirty="0">
                <a:solidFill>
                  <a:schemeClr val="bg1"/>
                </a:solidFill>
              </a:rPr>
              <a:t>:</a:t>
            </a:r>
            <a:r>
              <a:rPr lang="en-ID" sz="1400" dirty="0">
                <a:solidFill>
                  <a:schemeClr val="bg1"/>
                </a:solidFill>
              </a:rPr>
              <a:t> </a:t>
            </a:r>
            <a:r>
              <a:rPr lang="en-ID" sz="1400" dirty="0" err="1">
                <a:solidFill>
                  <a:schemeClr val="bg1"/>
                </a:solidFill>
              </a:rPr>
              <a:t>Tindak</a:t>
            </a:r>
            <a:r>
              <a:rPr lang="en-ID" sz="1400" dirty="0">
                <a:solidFill>
                  <a:schemeClr val="bg1"/>
                </a:solidFill>
              </a:rPr>
              <a:t> </a:t>
            </a:r>
            <a:r>
              <a:rPr lang="en-ID" sz="1400" dirty="0" err="1">
                <a:solidFill>
                  <a:schemeClr val="bg1"/>
                </a:solidFill>
              </a:rPr>
              <a:t>pidana</a:t>
            </a:r>
            <a:r>
              <a:rPr lang="en-ID" sz="1400" dirty="0">
                <a:solidFill>
                  <a:schemeClr val="bg1"/>
                </a:solidFill>
              </a:rPr>
              <a:t> yang </a:t>
            </a:r>
            <a:r>
              <a:rPr lang="en-ID" sz="1400" dirty="0" err="1">
                <a:solidFill>
                  <a:schemeClr val="bg1"/>
                </a:solidFill>
              </a:rPr>
              <a:t>disangkakan</a:t>
            </a:r>
            <a:r>
              <a:rPr lang="en-ID" sz="1400" dirty="0">
                <a:solidFill>
                  <a:schemeClr val="bg1"/>
                </a:solidFill>
              </a:rPr>
              <a:t> </a:t>
            </a:r>
            <a:r>
              <a:rPr lang="en-ID" sz="1400" dirty="0" err="1">
                <a:solidFill>
                  <a:schemeClr val="bg1"/>
                </a:solidFill>
              </a:rPr>
              <a:t>atau</a:t>
            </a:r>
            <a:r>
              <a:rPr lang="en-ID" sz="1400" dirty="0">
                <a:solidFill>
                  <a:schemeClr val="bg1"/>
                </a:solidFill>
              </a:rPr>
              <a:t> </a:t>
            </a:r>
            <a:r>
              <a:rPr lang="en-ID" sz="1400" dirty="0" err="1">
                <a:solidFill>
                  <a:schemeClr val="bg1"/>
                </a:solidFill>
              </a:rPr>
              <a:t>didakwakan</a:t>
            </a:r>
            <a:r>
              <a:rPr lang="en-ID" sz="1400" dirty="0">
                <a:solidFill>
                  <a:schemeClr val="bg1"/>
                </a:solidFill>
              </a:rPr>
              <a:t> memiliki </a:t>
            </a:r>
            <a:r>
              <a:rPr lang="en-ID" sz="1400" dirty="0" err="1">
                <a:solidFill>
                  <a:schemeClr val="bg1"/>
                </a:solidFill>
              </a:rPr>
              <a:t>ancaman</a:t>
            </a:r>
            <a:r>
              <a:rPr lang="en-ID" sz="1400" dirty="0">
                <a:solidFill>
                  <a:schemeClr val="bg1"/>
                </a:solidFill>
              </a:rPr>
              <a:t> </a:t>
            </a:r>
            <a:r>
              <a:rPr lang="en-ID" sz="1400" dirty="0" err="1">
                <a:solidFill>
                  <a:schemeClr val="bg1"/>
                </a:solidFill>
              </a:rPr>
              <a:t>pidana</a:t>
            </a:r>
            <a:r>
              <a:rPr lang="en-ID" sz="1400" dirty="0">
                <a:solidFill>
                  <a:schemeClr val="bg1"/>
                </a:solidFill>
              </a:rPr>
              <a:t> </a:t>
            </a:r>
            <a:r>
              <a:rPr lang="en-ID" sz="1400" dirty="0" err="1">
                <a:solidFill>
                  <a:schemeClr val="bg1"/>
                </a:solidFill>
              </a:rPr>
              <a:t>penjara</a:t>
            </a:r>
            <a:r>
              <a:rPr lang="en-ID" sz="1400" dirty="0">
                <a:solidFill>
                  <a:schemeClr val="bg1"/>
                </a:solidFill>
              </a:rPr>
              <a:t> </a:t>
            </a:r>
            <a:r>
              <a:rPr lang="en-ID" sz="1400" b="1" dirty="0">
                <a:solidFill>
                  <a:schemeClr val="bg1"/>
                </a:solidFill>
              </a:rPr>
              <a:t>5 (lima) </a:t>
            </a:r>
            <a:r>
              <a:rPr lang="en-ID" sz="1400" b="1" dirty="0" err="1">
                <a:solidFill>
                  <a:schemeClr val="bg1"/>
                </a:solidFill>
              </a:rPr>
              <a:t>tahun</a:t>
            </a:r>
            <a:r>
              <a:rPr lang="en-ID" sz="1400" b="1" dirty="0">
                <a:solidFill>
                  <a:schemeClr val="bg1"/>
                </a:solidFill>
              </a:rPr>
              <a:t> </a:t>
            </a:r>
            <a:r>
              <a:rPr lang="en-ID" sz="1400" b="1" dirty="0" err="1">
                <a:solidFill>
                  <a:schemeClr val="bg1"/>
                </a:solidFill>
              </a:rPr>
              <a:t>atau</a:t>
            </a:r>
            <a:r>
              <a:rPr lang="en-ID" sz="1400" b="1" dirty="0">
                <a:solidFill>
                  <a:schemeClr val="bg1"/>
                </a:solidFill>
              </a:rPr>
              <a:t> </a:t>
            </a:r>
            <a:r>
              <a:rPr lang="en-ID" sz="1400" b="1" dirty="0" err="1">
                <a:solidFill>
                  <a:schemeClr val="bg1"/>
                </a:solidFill>
              </a:rPr>
              <a:t>lebih</a:t>
            </a:r>
            <a:r>
              <a:rPr lang="en-ID" sz="1400" dirty="0">
                <a:solidFill>
                  <a:schemeClr val="bg1"/>
                </a:solidFill>
              </a:rPr>
              <a:t>.</a:t>
            </a:r>
          </a:p>
          <a:p>
            <a:pPr algn="just"/>
            <a:r>
              <a:rPr lang="en-ID" sz="1400" b="1" dirty="0" err="1">
                <a:solidFill>
                  <a:schemeClr val="bg1"/>
                </a:solidFill>
              </a:rPr>
              <a:t>Legalitas</a:t>
            </a:r>
            <a:r>
              <a:rPr lang="en-ID" sz="1400" b="1" dirty="0">
                <a:solidFill>
                  <a:schemeClr val="bg1"/>
                </a:solidFill>
              </a:rPr>
              <a:t> Formal:</a:t>
            </a:r>
            <a:r>
              <a:rPr lang="en-ID" sz="1400" dirty="0">
                <a:solidFill>
                  <a:schemeClr val="bg1"/>
                </a:solidFill>
              </a:rPr>
              <a:t> Wajib </a:t>
            </a:r>
            <a:r>
              <a:rPr lang="en-ID" sz="1400" dirty="0" err="1">
                <a:solidFill>
                  <a:schemeClr val="bg1"/>
                </a:solidFill>
              </a:rPr>
              <a:t>didasari</a:t>
            </a:r>
            <a:r>
              <a:rPr lang="en-ID" sz="1400" dirty="0">
                <a:solidFill>
                  <a:schemeClr val="bg1"/>
                </a:solidFill>
              </a:rPr>
              <a:t> oleh </a:t>
            </a:r>
            <a:r>
              <a:rPr lang="en-ID" sz="1400" b="1" dirty="0">
                <a:solidFill>
                  <a:schemeClr val="bg1"/>
                </a:solidFill>
              </a:rPr>
              <a:t>Surat </a:t>
            </a:r>
            <a:r>
              <a:rPr lang="en-ID" sz="1400" b="1" dirty="0" err="1">
                <a:solidFill>
                  <a:schemeClr val="bg1"/>
                </a:solidFill>
              </a:rPr>
              <a:t>Perintah</a:t>
            </a:r>
            <a:r>
              <a:rPr lang="en-ID" sz="1400" b="1" dirty="0">
                <a:solidFill>
                  <a:schemeClr val="bg1"/>
                </a:solidFill>
              </a:rPr>
              <a:t> </a:t>
            </a:r>
            <a:r>
              <a:rPr lang="en-ID" sz="1400" b="1" dirty="0" err="1">
                <a:solidFill>
                  <a:schemeClr val="bg1"/>
                </a:solidFill>
              </a:rPr>
              <a:t>Penahanan</a:t>
            </a:r>
            <a:r>
              <a:rPr lang="en-ID" sz="1400" dirty="0">
                <a:solidFill>
                  <a:schemeClr val="bg1"/>
                </a:solidFill>
              </a:rPr>
              <a:t> (</a:t>
            </a:r>
            <a:r>
              <a:rPr lang="en-ID" sz="1400" dirty="0" err="1">
                <a:solidFill>
                  <a:schemeClr val="bg1"/>
                </a:solidFill>
              </a:rPr>
              <a:t>dari</a:t>
            </a:r>
            <a:r>
              <a:rPr lang="en-ID" sz="1400" dirty="0">
                <a:solidFill>
                  <a:schemeClr val="bg1"/>
                </a:solidFill>
              </a:rPr>
              <a:t> </a:t>
            </a:r>
            <a:r>
              <a:rPr lang="en-ID" sz="1400" dirty="0" err="1">
                <a:solidFill>
                  <a:schemeClr val="bg1"/>
                </a:solidFill>
              </a:rPr>
              <a:t>Penyidik</a:t>
            </a:r>
            <a:r>
              <a:rPr lang="en-ID" sz="1400" dirty="0">
                <a:solidFill>
                  <a:schemeClr val="bg1"/>
                </a:solidFill>
              </a:rPr>
              <a:t>/</a:t>
            </a:r>
            <a:r>
              <a:rPr lang="en-ID" sz="1400" dirty="0" err="1">
                <a:solidFill>
                  <a:schemeClr val="bg1"/>
                </a:solidFill>
              </a:rPr>
              <a:t>Penuntut</a:t>
            </a:r>
            <a:r>
              <a:rPr lang="en-ID" sz="1400" dirty="0">
                <a:solidFill>
                  <a:schemeClr val="bg1"/>
                </a:solidFill>
              </a:rPr>
              <a:t> Umum) </a:t>
            </a:r>
            <a:r>
              <a:rPr lang="en-ID" sz="1400" dirty="0" err="1">
                <a:solidFill>
                  <a:schemeClr val="bg1"/>
                </a:solidFill>
              </a:rPr>
              <a:t>atau</a:t>
            </a:r>
            <a:r>
              <a:rPr lang="en-ID" sz="1400" dirty="0">
                <a:solidFill>
                  <a:schemeClr val="bg1"/>
                </a:solidFill>
              </a:rPr>
              <a:t> </a:t>
            </a:r>
            <a:r>
              <a:rPr lang="en-ID" sz="1400" dirty="0" err="1">
                <a:solidFill>
                  <a:schemeClr val="bg1"/>
                </a:solidFill>
              </a:rPr>
              <a:t>melalui</a:t>
            </a:r>
            <a:r>
              <a:rPr lang="en-ID" sz="1400" dirty="0">
                <a:solidFill>
                  <a:schemeClr val="bg1"/>
                </a:solidFill>
              </a:rPr>
              <a:t> </a:t>
            </a:r>
            <a:r>
              <a:rPr lang="en-ID" sz="1400" b="1" dirty="0" err="1">
                <a:solidFill>
                  <a:schemeClr val="bg1"/>
                </a:solidFill>
              </a:rPr>
              <a:t>Penetapan</a:t>
            </a:r>
            <a:r>
              <a:rPr lang="en-ID" sz="1400" b="1" dirty="0">
                <a:solidFill>
                  <a:schemeClr val="bg1"/>
                </a:solidFill>
              </a:rPr>
              <a:t> Hakim</a:t>
            </a:r>
            <a:r>
              <a:rPr lang="en-ID" sz="1400" dirty="0">
                <a:solidFill>
                  <a:schemeClr val="bg1"/>
                </a:solidFill>
              </a:rPr>
              <a:t>.</a:t>
            </a:r>
          </a:p>
          <a:p>
            <a:pPr algn="just"/>
            <a:r>
              <a:rPr lang="en-ID" sz="1400" b="1" dirty="0" err="1">
                <a:solidFill>
                  <a:schemeClr val="bg1"/>
                </a:solidFill>
              </a:rPr>
              <a:t>Kelengkapan</a:t>
            </a:r>
            <a:r>
              <a:rPr lang="en-ID" sz="1400" b="1" dirty="0">
                <a:solidFill>
                  <a:schemeClr val="bg1"/>
                </a:solidFill>
              </a:rPr>
              <a:t> </a:t>
            </a:r>
            <a:r>
              <a:rPr lang="en-ID" sz="1400" b="1" dirty="0" err="1">
                <a:solidFill>
                  <a:schemeClr val="bg1"/>
                </a:solidFill>
              </a:rPr>
              <a:t>Administrasi</a:t>
            </a:r>
            <a:r>
              <a:rPr lang="en-ID" sz="1400" b="1" dirty="0">
                <a:solidFill>
                  <a:schemeClr val="bg1"/>
                </a:solidFill>
              </a:rPr>
              <a:t>:</a:t>
            </a:r>
            <a:r>
              <a:rPr lang="en-ID" sz="1400" dirty="0">
                <a:solidFill>
                  <a:schemeClr val="bg1"/>
                </a:solidFill>
              </a:rPr>
              <a:t> Surat </a:t>
            </a:r>
            <a:r>
              <a:rPr lang="en-ID" sz="1400" dirty="0" err="1">
                <a:solidFill>
                  <a:schemeClr val="bg1"/>
                </a:solidFill>
              </a:rPr>
              <a:t>perintah</a:t>
            </a:r>
            <a:r>
              <a:rPr lang="en-ID" sz="1400" dirty="0">
                <a:solidFill>
                  <a:schemeClr val="bg1"/>
                </a:solidFill>
              </a:rPr>
              <a:t> </a:t>
            </a:r>
            <a:r>
              <a:rPr lang="en-ID" sz="1400" dirty="0" err="1">
                <a:solidFill>
                  <a:schemeClr val="bg1"/>
                </a:solidFill>
              </a:rPr>
              <a:t>atau</a:t>
            </a:r>
            <a:r>
              <a:rPr lang="en-ID" sz="1400" dirty="0">
                <a:solidFill>
                  <a:schemeClr val="bg1"/>
                </a:solidFill>
              </a:rPr>
              <a:t> </a:t>
            </a:r>
            <a:r>
              <a:rPr lang="en-ID" sz="1400" dirty="0" err="1">
                <a:solidFill>
                  <a:schemeClr val="bg1"/>
                </a:solidFill>
              </a:rPr>
              <a:t>penetapan</a:t>
            </a:r>
            <a:r>
              <a:rPr lang="en-ID" sz="1400" dirty="0">
                <a:solidFill>
                  <a:schemeClr val="bg1"/>
                </a:solidFill>
              </a:rPr>
              <a:t> </a:t>
            </a:r>
            <a:r>
              <a:rPr lang="en-ID" sz="1400" dirty="0" err="1">
                <a:solidFill>
                  <a:schemeClr val="bg1"/>
                </a:solidFill>
              </a:rPr>
              <a:t>tersebut</a:t>
            </a:r>
            <a:r>
              <a:rPr lang="en-ID" sz="1400" dirty="0">
                <a:solidFill>
                  <a:schemeClr val="bg1"/>
                </a:solidFill>
              </a:rPr>
              <a:t> </a:t>
            </a:r>
            <a:r>
              <a:rPr lang="en-ID" sz="1400" dirty="0" err="1">
                <a:solidFill>
                  <a:schemeClr val="bg1"/>
                </a:solidFill>
              </a:rPr>
              <a:t>wajib</a:t>
            </a:r>
            <a:r>
              <a:rPr lang="en-ID" sz="1400" dirty="0">
                <a:solidFill>
                  <a:schemeClr val="bg1"/>
                </a:solidFill>
              </a:rPr>
              <a:t> </a:t>
            </a:r>
            <a:r>
              <a:rPr lang="en-ID" sz="1400" dirty="0" err="1">
                <a:solidFill>
                  <a:schemeClr val="bg1"/>
                </a:solidFill>
              </a:rPr>
              <a:t>memuat</a:t>
            </a:r>
            <a:r>
              <a:rPr lang="en-ID" sz="1400" dirty="0">
                <a:solidFill>
                  <a:schemeClr val="bg1"/>
                </a:solidFill>
              </a:rPr>
              <a:t> </a:t>
            </a:r>
            <a:r>
              <a:rPr lang="en-ID" sz="1400" dirty="0" err="1">
                <a:solidFill>
                  <a:schemeClr val="bg1"/>
                </a:solidFill>
              </a:rPr>
              <a:t>secara</a:t>
            </a:r>
            <a:r>
              <a:rPr lang="en-ID" sz="1400" dirty="0">
                <a:solidFill>
                  <a:schemeClr val="bg1"/>
                </a:solidFill>
              </a:rPr>
              <a:t> </a:t>
            </a:r>
            <a:r>
              <a:rPr lang="en-ID" sz="1400" dirty="0" err="1">
                <a:solidFill>
                  <a:schemeClr val="bg1"/>
                </a:solidFill>
              </a:rPr>
              <a:t>tertulis</a:t>
            </a:r>
            <a:r>
              <a:rPr lang="en-ID" sz="1400" dirty="0">
                <a:solidFill>
                  <a:schemeClr val="bg1"/>
                </a:solidFill>
              </a:rPr>
              <a:t>:</a:t>
            </a:r>
          </a:p>
          <a:p>
            <a:pPr algn="just"/>
            <a:r>
              <a:rPr lang="en-ID" sz="1400" dirty="0" err="1">
                <a:solidFill>
                  <a:schemeClr val="bg1"/>
                </a:solidFill>
              </a:rPr>
              <a:t>Identitas</a:t>
            </a:r>
            <a:r>
              <a:rPr lang="en-ID" sz="1400" dirty="0">
                <a:solidFill>
                  <a:schemeClr val="bg1"/>
                </a:solidFill>
              </a:rPr>
              <a:t> </a:t>
            </a:r>
            <a:r>
              <a:rPr lang="en-ID" sz="1400" dirty="0" err="1">
                <a:solidFill>
                  <a:schemeClr val="bg1"/>
                </a:solidFill>
              </a:rPr>
              <a:t>lengkap</a:t>
            </a:r>
            <a:r>
              <a:rPr lang="en-ID" sz="1400" dirty="0">
                <a:solidFill>
                  <a:schemeClr val="bg1"/>
                </a:solidFill>
              </a:rPr>
              <a:t>, </a:t>
            </a:r>
            <a:r>
              <a:rPr lang="en-ID" sz="1400" dirty="0" err="1">
                <a:solidFill>
                  <a:schemeClr val="bg1"/>
                </a:solidFill>
              </a:rPr>
              <a:t>Tersangka</a:t>
            </a:r>
            <a:r>
              <a:rPr lang="en-ID" sz="1400" dirty="0">
                <a:solidFill>
                  <a:schemeClr val="bg1"/>
                </a:solidFill>
              </a:rPr>
              <a:t>/</a:t>
            </a:r>
            <a:r>
              <a:rPr lang="en-ID" sz="1400" dirty="0" err="1">
                <a:solidFill>
                  <a:schemeClr val="bg1"/>
                </a:solidFill>
              </a:rPr>
              <a:t>Terdakwa</a:t>
            </a:r>
            <a:r>
              <a:rPr lang="en-ID" sz="1400" dirty="0">
                <a:solidFill>
                  <a:schemeClr val="bg1"/>
                </a:solidFill>
              </a:rPr>
              <a:t>, Alasan </a:t>
            </a:r>
            <a:r>
              <a:rPr lang="en-ID" sz="1400" dirty="0" err="1">
                <a:solidFill>
                  <a:schemeClr val="bg1"/>
                </a:solidFill>
              </a:rPr>
              <a:t>dilakukan</a:t>
            </a:r>
            <a:r>
              <a:rPr lang="en-ID" sz="1400" dirty="0">
                <a:solidFill>
                  <a:schemeClr val="bg1"/>
                </a:solidFill>
              </a:rPr>
              <a:t> </a:t>
            </a:r>
            <a:r>
              <a:rPr lang="en-ID" sz="1400" dirty="0" err="1">
                <a:solidFill>
                  <a:schemeClr val="bg1"/>
                </a:solidFill>
              </a:rPr>
              <a:t>penahanan</a:t>
            </a:r>
            <a:r>
              <a:rPr lang="en-ID" sz="1400" dirty="0">
                <a:solidFill>
                  <a:schemeClr val="bg1"/>
                </a:solidFill>
              </a:rPr>
              <a:t>, </a:t>
            </a:r>
            <a:r>
              <a:rPr lang="en-ID" sz="1400" dirty="0" err="1">
                <a:solidFill>
                  <a:schemeClr val="bg1"/>
                </a:solidFill>
              </a:rPr>
              <a:t>Uraian</a:t>
            </a:r>
            <a:r>
              <a:rPr lang="en-ID" sz="1400" dirty="0">
                <a:solidFill>
                  <a:schemeClr val="bg1"/>
                </a:solidFill>
              </a:rPr>
              <a:t> </a:t>
            </a:r>
            <a:r>
              <a:rPr lang="en-ID" sz="1400" dirty="0" err="1">
                <a:solidFill>
                  <a:schemeClr val="bg1"/>
                </a:solidFill>
              </a:rPr>
              <a:t>singkat</a:t>
            </a:r>
            <a:r>
              <a:rPr lang="en-ID" sz="1400" dirty="0">
                <a:solidFill>
                  <a:schemeClr val="bg1"/>
                </a:solidFill>
              </a:rPr>
              <a:t> </a:t>
            </a:r>
            <a:r>
              <a:rPr lang="en-ID" sz="1400" dirty="0" err="1">
                <a:solidFill>
                  <a:schemeClr val="bg1"/>
                </a:solidFill>
              </a:rPr>
              <a:t>perkara</a:t>
            </a:r>
            <a:r>
              <a:rPr lang="en-ID" sz="1400" dirty="0">
                <a:solidFill>
                  <a:schemeClr val="bg1"/>
                </a:solidFill>
              </a:rPr>
              <a:t> </a:t>
            </a:r>
            <a:r>
              <a:rPr lang="en-ID" sz="1400" dirty="0" err="1">
                <a:solidFill>
                  <a:schemeClr val="bg1"/>
                </a:solidFill>
              </a:rPr>
              <a:t>tindak</a:t>
            </a:r>
            <a:r>
              <a:rPr lang="en-ID" sz="1400" dirty="0">
                <a:solidFill>
                  <a:schemeClr val="bg1"/>
                </a:solidFill>
              </a:rPr>
              <a:t> </a:t>
            </a:r>
            <a:r>
              <a:rPr lang="en-ID" sz="1400" dirty="0" err="1">
                <a:solidFill>
                  <a:schemeClr val="bg1"/>
                </a:solidFill>
              </a:rPr>
              <a:t>pidana</a:t>
            </a:r>
            <a:r>
              <a:rPr lang="en-ID" sz="1400" dirty="0">
                <a:solidFill>
                  <a:schemeClr val="bg1"/>
                </a:solidFill>
              </a:rPr>
              <a:t>.</a:t>
            </a:r>
          </a:p>
          <a:p>
            <a:pPr algn="just"/>
            <a:endParaRPr sz="1400" b="0" i="0" u="none" dirty="0">
              <a:solidFill>
                <a:schemeClr val="bg1"/>
              </a:solidFill>
              <a:latin typeface="Playfair Display SemiBold"/>
            </a:endParaRPr>
          </a:p>
        </p:txBody>
      </p:sp>
      <p:sp>
        <p:nvSpPr>
          <p:cNvPr id="9" name="TextBox 8"/>
          <p:cNvSpPr txBox="1"/>
          <p:nvPr/>
        </p:nvSpPr>
        <p:spPr>
          <a:xfrm>
            <a:off x="1257487" y="3500845"/>
            <a:ext cx="10267763" cy="3536866"/>
          </a:xfrm>
          <a:prstGeom prst="rect">
            <a:avLst/>
          </a:prstGeom>
          <a:noFill/>
        </p:spPr>
        <p:txBody>
          <a:bodyPr wrap="square" lIns="0" tIns="0" rIns="0" bIns="0" anchor="t">
            <a:spAutoFit/>
          </a:bodyPr>
          <a:lstStyle/>
          <a:p>
            <a:pPr algn="just"/>
            <a:r>
              <a:rPr lang="en-ID" b="1" dirty="0" err="1">
                <a:solidFill>
                  <a:schemeClr val="accent4">
                    <a:lumMod val="75000"/>
                  </a:schemeClr>
                </a:solidFill>
              </a:rPr>
              <a:t>Syarat</a:t>
            </a:r>
            <a:r>
              <a:rPr lang="en-ID" b="1" dirty="0">
                <a:solidFill>
                  <a:schemeClr val="accent4">
                    <a:lumMod val="75000"/>
                  </a:schemeClr>
                </a:solidFill>
              </a:rPr>
              <a:t> </a:t>
            </a:r>
            <a:r>
              <a:rPr lang="en-ID" b="1" dirty="0" err="1">
                <a:solidFill>
                  <a:schemeClr val="accent4">
                    <a:lumMod val="75000"/>
                  </a:schemeClr>
                </a:solidFill>
              </a:rPr>
              <a:t>subjektif</a:t>
            </a:r>
            <a:endParaRPr lang="en-ID" b="1" dirty="0">
              <a:solidFill>
                <a:schemeClr val="accent4">
                  <a:lumMod val="75000"/>
                </a:schemeClr>
              </a:solidFill>
            </a:endParaRPr>
          </a:p>
          <a:p>
            <a:pPr algn="just"/>
            <a:r>
              <a:rPr lang="en-ID" sz="1400" dirty="0">
                <a:solidFill>
                  <a:schemeClr val="bg1"/>
                </a:solidFill>
              </a:rPr>
              <a:t>Sangat </a:t>
            </a:r>
            <a:r>
              <a:rPr lang="en-ID" sz="1400" dirty="0" err="1">
                <a:solidFill>
                  <a:schemeClr val="bg1"/>
                </a:solidFill>
              </a:rPr>
              <a:t>bergantung</a:t>
            </a:r>
            <a:r>
              <a:rPr lang="en-ID" sz="1400" dirty="0">
                <a:solidFill>
                  <a:schemeClr val="bg1"/>
                </a:solidFill>
              </a:rPr>
              <a:t> pada </a:t>
            </a:r>
            <a:r>
              <a:rPr lang="en-ID" sz="1400" dirty="0" err="1">
                <a:solidFill>
                  <a:schemeClr val="bg1"/>
                </a:solidFill>
              </a:rPr>
              <a:t>penilaian</a:t>
            </a:r>
            <a:r>
              <a:rPr lang="en-ID" sz="1400" dirty="0">
                <a:solidFill>
                  <a:schemeClr val="bg1"/>
                </a:solidFill>
              </a:rPr>
              <a:t> dan </a:t>
            </a:r>
            <a:r>
              <a:rPr lang="en-ID" sz="1400" dirty="0" err="1">
                <a:solidFill>
                  <a:schemeClr val="bg1"/>
                </a:solidFill>
              </a:rPr>
              <a:t>kekhawatiran</a:t>
            </a:r>
            <a:r>
              <a:rPr lang="en-ID" sz="1400" dirty="0">
                <a:solidFill>
                  <a:schemeClr val="bg1"/>
                </a:solidFill>
              </a:rPr>
              <a:t> </a:t>
            </a:r>
            <a:r>
              <a:rPr lang="en-ID" sz="1400" dirty="0" err="1">
                <a:solidFill>
                  <a:schemeClr val="bg1"/>
                </a:solidFill>
              </a:rPr>
              <a:t>dari</a:t>
            </a:r>
            <a:r>
              <a:rPr lang="en-ID" sz="1400" dirty="0">
                <a:solidFill>
                  <a:schemeClr val="bg1"/>
                </a:solidFill>
              </a:rPr>
              <a:t> </a:t>
            </a:r>
            <a:r>
              <a:rPr lang="en-ID" sz="1400" dirty="0" err="1">
                <a:solidFill>
                  <a:schemeClr val="bg1"/>
                </a:solidFill>
              </a:rPr>
              <a:t>pejabat</a:t>
            </a:r>
            <a:r>
              <a:rPr lang="en-ID" sz="1400" dirty="0">
                <a:solidFill>
                  <a:schemeClr val="bg1"/>
                </a:solidFill>
              </a:rPr>
              <a:t> yang </a:t>
            </a:r>
            <a:r>
              <a:rPr lang="en-ID" sz="1400" dirty="0" err="1">
                <a:solidFill>
                  <a:schemeClr val="bg1"/>
                </a:solidFill>
              </a:rPr>
              <a:t>berwenang</a:t>
            </a:r>
            <a:r>
              <a:rPr lang="en-ID" sz="1400" dirty="0">
                <a:solidFill>
                  <a:schemeClr val="bg1"/>
                </a:solidFill>
              </a:rPr>
              <a:t> (</a:t>
            </a:r>
            <a:r>
              <a:rPr lang="en-ID" sz="1400" dirty="0" err="1">
                <a:solidFill>
                  <a:schemeClr val="bg1"/>
                </a:solidFill>
              </a:rPr>
              <a:t>Penyidik</a:t>
            </a:r>
            <a:r>
              <a:rPr lang="en-ID" sz="1400" dirty="0">
                <a:solidFill>
                  <a:schemeClr val="bg1"/>
                </a:solidFill>
              </a:rPr>
              <a:t>, </a:t>
            </a:r>
            <a:r>
              <a:rPr lang="en-ID" sz="1400" dirty="0" err="1">
                <a:solidFill>
                  <a:schemeClr val="bg1"/>
                </a:solidFill>
              </a:rPr>
              <a:t>Penuntut</a:t>
            </a:r>
            <a:r>
              <a:rPr lang="en-ID" sz="1400" dirty="0">
                <a:solidFill>
                  <a:schemeClr val="bg1"/>
                </a:solidFill>
              </a:rPr>
              <a:t> Umum, </a:t>
            </a:r>
            <a:r>
              <a:rPr lang="en-ID" sz="1400" dirty="0" err="1">
                <a:solidFill>
                  <a:schemeClr val="bg1"/>
                </a:solidFill>
              </a:rPr>
              <a:t>atau</a:t>
            </a:r>
            <a:r>
              <a:rPr lang="en-ID" sz="1400" dirty="0">
                <a:solidFill>
                  <a:schemeClr val="bg1"/>
                </a:solidFill>
              </a:rPr>
              <a:t> Hakim) </a:t>
            </a:r>
            <a:r>
              <a:rPr lang="en-ID" sz="1400" dirty="0" err="1">
                <a:solidFill>
                  <a:schemeClr val="bg1"/>
                </a:solidFill>
              </a:rPr>
              <a:t>dengan</a:t>
            </a:r>
            <a:r>
              <a:rPr lang="en-ID" sz="1400" dirty="0">
                <a:solidFill>
                  <a:schemeClr val="bg1"/>
                </a:solidFill>
              </a:rPr>
              <a:t> </a:t>
            </a:r>
            <a:r>
              <a:rPr lang="en-ID" sz="1400" dirty="0" err="1">
                <a:solidFill>
                  <a:schemeClr val="bg1"/>
                </a:solidFill>
              </a:rPr>
              <a:t>didasarkan</a:t>
            </a:r>
            <a:r>
              <a:rPr lang="en-ID" sz="1400" dirty="0">
                <a:solidFill>
                  <a:schemeClr val="bg1"/>
                </a:solidFill>
              </a:rPr>
              <a:t> pada </a:t>
            </a:r>
            <a:r>
              <a:rPr lang="en-ID" sz="1400" b="1" dirty="0" err="1">
                <a:solidFill>
                  <a:schemeClr val="bg1"/>
                </a:solidFill>
              </a:rPr>
              <a:t>bukti</a:t>
            </a:r>
            <a:r>
              <a:rPr lang="en-ID" sz="1400" b="1" dirty="0">
                <a:solidFill>
                  <a:schemeClr val="bg1"/>
                </a:solidFill>
              </a:rPr>
              <a:t> yang </a:t>
            </a:r>
            <a:r>
              <a:rPr lang="en-ID" sz="1400" b="1" dirty="0" err="1">
                <a:solidFill>
                  <a:schemeClr val="bg1"/>
                </a:solidFill>
              </a:rPr>
              <a:t>cukup</a:t>
            </a:r>
            <a:r>
              <a:rPr lang="en-ID" sz="1400" dirty="0">
                <a:solidFill>
                  <a:schemeClr val="bg1"/>
                </a:solidFill>
              </a:rPr>
              <a:t>.</a:t>
            </a:r>
          </a:p>
          <a:p>
            <a:pPr algn="just"/>
            <a:r>
              <a:rPr lang="en-ID" sz="1400" dirty="0" err="1">
                <a:solidFill>
                  <a:schemeClr val="bg1"/>
                </a:solidFill>
              </a:rPr>
              <a:t>Penahanan</a:t>
            </a:r>
            <a:r>
              <a:rPr lang="en-ID" sz="1400" dirty="0">
                <a:solidFill>
                  <a:schemeClr val="bg1"/>
                </a:solidFill>
              </a:rPr>
              <a:t> </a:t>
            </a:r>
            <a:r>
              <a:rPr lang="en-ID" sz="1400" dirty="0" err="1">
                <a:solidFill>
                  <a:schemeClr val="bg1"/>
                </a:solidFill>
              </a:rPr>
              <a:t>secara</a:t>
            </a:r>
            <a:r>
              <a:rPr lang="en-ID" sz="1400" dirty="0">
                <a:solidFill>
                  <a:schemeClr val="bg1"/>
                </a:solidFill>
              </a:rPr>
              <a:t> </a:t>
            </a:r>
            <a:r>
              <a:rPr lang="en-ID" sz="1400" dirty="0" err="1">
                <a:solidFill>
                  <a:schemeClr val="bg1"/>
                </a:solidFill>
              </a:rPr>
              <a:t>subjektif</a:t>
            </a:r>
            <a:r>
              <a:rPr lang="en-ID" sz="1400" dirty="0">
                <a:solidFill>
                  <a:schemeClr val="bg1"/>
                </a:solidFill>
              </a:rPr>
              <a:t> </a:t>
            </a:r>
            <a:r>
              <a:rPr lang="en-ID" sz="1400" dirty="0" err="1">
                <a:solidFill>
                  <a:schemeClr val="bg1"/>
                </a:solidFill>
              </a:rPr>
              <a:t>dilakukan</a:t>
            </a:r>
            <a:r>
              <a:rPr lang="en-ID" sz="1400" dirty="0">
                <a:solidFill>
                  <a:schemeClr val="bg1"/>
                </a:solidFill>
              </a:rPr>
              <a:t> </a:t>
            </a:r>
            <a:r>
              <a:rPr lang="en-ID" sz="1400" dirty="0" err="1">
                <a:solidFill>
                  <a:schemeClr val="bg1"/>
                </a:solidFill>
              </a:rPr>
              <a:t>apabila</a:t>
            </a:r>
            <a:r>
              <a:rPr lang="en-ID" sz="1400" dirty="0">
                <a:solidFill>
                  <a:schemeClr val="bg1"/>
                </a:solidFill>
              </a:rPr>
              <a:t> </a:t>
            </a:r>
            <a:r>
              <a:rPr lang="en-ID" sz="1400" dirty="0" err="1">
                <a:solidFill>
                  <a:schemeClr val="bg1"/>
                </a:solidFill>
              </a:rPr>
              <a:t>terdapat</a:t>
            </a:r>
            <a:r>
              <a:rPr lang="en-ID" sz="1400" dirty="0">
                <a:solidFill>
                  <a:schemeClr val="bg1"/>
                </a:solidFill>
              </a:rPr>
              <a:t> </a:t>
            </a:r>
            <a:r>
              <a:rPr lang="en-ID" sz="1400" dirty="0" err="1">
                <a:solidFill>
                  <a:schemeClr val="bg1"/>
                </a:solidFill>
              </a:rPr>
              <a:t>keadaan</a:t>
            </a:r>
            <a:r>
              <a:rPr lang="en-ID" sz="1400" dirty="0">
                <a:solidFill>
                  <a:schemeClr val="bg1"/>
                </a:solidFill>
              </a:rPr>
              <a:t> yang </a:t>
            </a:r>
            <a:r>
              <a:rPr lang="en-ID" sz="1400" dirty="0" err="1">
                <a:solidFill>
                  <a:schemeClr val="bg1"/>
                </a:solidFill>
              </a:rPr>
              <a:t>menimbulkan</a:t>
            </a:r>
            <a:r>
              <a:rPr lang="en-ID" sz="1400" dirty="0">
                <a:solidFill>
                  <a:schemeClr val="bg1"/>
                </a:solidFill>
              </a:rPr>
              <a:t> </a:t>
            </a:r>
            <a:r>
              <a:rPr lang="en-ID" sz="1400" dirty="0" err="1">
                <a:solidFill>
                  <a:schemeClr val="bg1"/>
                </a:solidFill>
              </a:rPr>
              <a:t>kekhawatiran</a:t>
            </a:r>
            <a:r>
              <a:rPr lang="en-ID" sz="1400" dirty="0">
                <a:solidFill>
                  <a:schemeClr val="bg1"/>
                </a:solidFill>
              </a:rPr>
              <a:t> </a:t>
            </a:r>
            <a:r>
              <a:rPr lang="en-ID" sz="1400" dirty="0" err="1">
                <a:solidFill>
                  <a:schemeClr val="bg1"/>
                </a:solidFill>
              </a:rPr>
              <a:t>bahwa</a:t>
            </a:r>
            <a:r>
              <a:rPr lang="en-ID" sz="1400" dirty="0">
                <a:solidFill>
                  <a:schemeClr val="bg1"/>
                </a:solidFill>
              </a:rPr>
              <a:t> </a:t>
            </a:r>
            <a:r>
              <a:rPr lang="en-ID" sz="1400" dirty="0" err="1">
                <a:solidFill>
                  <a:schemeClr val="bg1"/>
                </a:solidFill>
              </a:rPr>
              <a:t>Tersangka</a:t>
            </a:r>
            <a:r>
              <a:rPr lang="en-ID" sz="1400" dirty="0">
                <a:solidFill>
                  <a:schemeClr val="bg1"/>
                </a:solidFill>
              </a:rPr>
              <a:t> </a:t>
            </a:r>
            <a:r>
              <a:rPr lang="en-ID" sz="1400" dirty="0" err="1">
                <a:solidFill>
                  <a:schemeClr val="bg1"/>
                </a:solidFill>
              </a:rPr>
              <a:t>atau</a:t>
            </a:r>
            <a:r>
              <a:rPr lang="en-ID" sz="1400" dirty="0">
                <a:solidFill>
                  <a:schemeClr val="bg1"/>
                </a:solidFill>
              </a:rPr>
              <a:t> </a:t>
            </a:r>
            <a:r>
              <a:rPr lang="en-ID" sz="1400" dirty="0" err="1">
                <a:solidFill>
                  <a:schemeClr val="bg1"/>
                </a:solidFill>
              </a:rPr>
              <a:t>Terdakwa</a:t>
            </a:r>
            <a:r>
              <a:rPr lang="en-ID" sz="1400" dirty="0">
                <a:solidFill>
                  <a:schemeClr val="bg1"/>
                </a:solidFill>
              </a:rPr>
              <a:t> </a:t>
            </a:r>
            <a:r>
              <a:rPr lang="en-ID" sz="1400" dirty="0" err="1">
                <a:solidFill>
                  <a:schemeClr val="bg1"/>
                </a:solidFill>
              </a:rPr>
              <a:t>akan</a:t>
            </a:r>
            <a:r>
              <a:rPr lang="en-ID" sz="1400" dirty="0">
                <a:solidFill>
                  <a:schemeClr val="bg1"/>
                </a:solidFill>
              </a:rPr>
              <a:t> </a:t>
            </a:r>
            <a:r>
              <a:rPr lang="en-ID" sz="1400" dirty="0" err="1">
                <a:solidFill>
                  <a:schemeClr val="bg1"/>
                </a:solidFill>
              </a:rPr>
              <a:t>melakukan</a:t>
            </a:r>
            <a:r>
              <a:rPr lang="en-ID" sz="1400" dirty="0">
                <a:solidFill>
                  <a:schemeClr val="bg1"/>
                </a:solidFill>
              </a:rPr>
              <a:t> salah </a:t>
            </a:r>
            <a:r>
              <a:rPr lang="en-ID" sz="1400" dirty="0" err="1">
                <a:solidFill>
                  <a:schemeClr val="bg1"/>
                </a:solidFill>
              </a:rPr>
              <a:t>satu</a:t>
            </a:r>
            <a:r>
              <a:rPr lang="en-ID" sz="1400" dirty="0">
                <a:solidFill>
                  <a:schemeClr val="bg1"/>
                </a:solidFill>
              </a:rPr>
              <a:t> </a:t>
            </a:r>
            <a:r>
              <a:rPr lang="en-ID" sz="1400" dirty="0" err="1">
                <a:solidFill>
                  <a:schemeClr val="bg1"/>
                </a:solidFill>
              </a:rPr>
              <a:t>dari</a:t>
            </a:r>
            <a:r>
              <a:rPr lang="en-ID" sz="1400" dirty="0">
                <a:solidFill>
                  <a:schemeClr val="bg1"/>
                </a:solidFill>
              </a:rPr>
              <a:t> </a:t>
            </a:r>
            <a:r>
              <a:rPr lang="en-ID" sz="1400" dirty="0" err="1">
                <a:solidFill>
                  <a:schemeClr val="bg1"/>
                </a:solidFill>
              </a:rPr>
              <a:t>tiga</a:t>
            </a:r>
            <a:r>
              <a:rPr lang="en-ID" sz="1400" dirty="0">
                <a:solidFill>
                  <a:schemeClr val="bg1"/>
                </a:solidFill>
              </a:rPr>
              <a:t> </a:t>
            </a:r>
            <a:r>
              <a:rPr lang="en-ID" sz="1400" dirty="0" err="1">
                <a:solidFill>
                  <a:schemeClr val="bg1"/>
                </a:solidFill>
              </a:rPr>
              <a:t>hal</a:t>
            </a:r>
            <a:r>
              <a:rPr lang="en-ID" sz="1400" dirty="0">
                <a:solidFill>
                  <a:schemeClr val="bg1"/>
                </a:solidFill>
              </a:rPr>
              <a:t> </a:t>
            </a:r>
            <a:r>
              <a:rPr lang="en-ID" sz="1400" dirty="0" err="1">
                <a:solidFill>
                  <a:schemeClr val="bg1"/>
                </a:solidFill>
              </a:rPr>
              <a:t>berikut</a:t>
            </a:r>
            <a:r>
              <a:rPr lang="en-ID" sz="1400" dirty="0">
                <a:solidFill>
                  <a:schemeClr val="bg1"/>
                </a:solidFill>
              </a:rPr>
              <a:t> :</a:t>
            </a:r>
          </a:p>
          <a:p>
            <a:pPr algn="just"/>
            <a:endParaRPr lang="en-ID" sz="1400" dirty="0">
              <a:solidFill>
                <a:schemeClr val="bg1"/>
              </a:solidFill>
            </a:endParaRPr>
          </a:p>
          <a:p>
            <a:pPr marL="285750" indent="-285750" algn="just">
              <a:buFont typeface="Wingdings" panose="05000000000000000000" pitchFamily="2" charset="2"/>
              <a:buChar char="Ø"/>
            </a:pPr>
            <a:r>
              <a:rPr lang="en-ID" sz="1400" b="1" dirty="0" err="1">
                <a:solidFill>
                  <a:schemeClr val="bg1"/>
                </a:solidFill>
              </a:rPr>
              <a:t>Melarikan</a:t>
            </a:r>
            <a:r>
              <a:rPr lang="en-ID" sz="1400" b="1" dirty="0">
                <a:solidFill>
                  <a:schemeClr val="bg1"/>
                </a:solidFill>
              </a:rPr>
              <a:t> Diri :</a:t>
            </a:r>
            <a:r>
              <a:rPr lang="en-ID" sz="1400" dirty="0">
                <a:solidFill>
                  <a:schemeClr val="bg1"/>
                </a:solidFill>
              </a:rPr>
              <a:t> </a:t>
            </a:r>
            <a:r>
              <a:rPr lang="en-ID" sz="1400" dirty="0" err="1">
                <a:solidFill>
                  <a:schemeClr val="bg1"/>
                </a:solidFill>
              </a:rPr>
              <a:t>Terdapat</a:t>
            </a:r>
            <a:r>
              <a:rPr lang="en-ID" sz="1400" dirty="0">
                <a:solidFill>
                  <a:schemeClr val="bg1"/>
                </a:solidFill>
              </a:rPr>
              <a:t> </a:t>
            </a:r>
            <a:r>
              <a:rPr lang="en-ID" sz="1400" dirty="0" err="1">
                <a:solidFill>
                  <a:schemeClr val="bg1"/>
                </a:solidFill>
              </a:rPr>
              <a:t>indikasi</a:t>
            </a:r>
            <a:r>
              <a:rPr lang="en-ID" sz="1400" dirty="0">
                <a:solidFill>
                  <a:schemeClr val="bg1"/>
                </a:solidFill>
              </a:rPr>
              <a:t> </a:t>
            </a:r>
            <a:r>
              <a:rPr lang="en-ID" sz="1400" dirty="0" err="1">
                <a:solidFill>
                  <a:schemeClr val="bg1"/>
                </a:solidFill>
              </a:rPr>
              <a:t>atau</a:t>
            </a:r>
            <a:r>
              <a:rPr lang="en-ID" sz="1400" dirty="0">
                <a:solidFill>
                  <a:schemeClr val="bg1"/>
                </a:solidFill>
              </a:rPr>
              <a:t> </a:t>
            </a:r>
            <a:r>
              <a:rPr lang="en-ID" sz="1400" dirty="0" err="1">
                <a:solidFill>
                  <a:schemeClr val="bg1"/>
                </a:solidFill>
              </a:rPr>
              <a:t>potensi</a:t>
            </a:r>
            <a:r>
              <a:rPr lang="en-ID" sz="1400" dirty="0">
                <a:solidFill>
                  <a:schemeClr val="bg1"/>
                </a:solidFill>
              </a:rPr>
              <a:t> yang </a:t>
            </a:r>
            <a:r>
              <a:rPr lang="en-ID" sz="1400" dirty="0" err="1">
                <a:solidFill>
                  <a:schemeClr val="bg1"/>
                </a:solidFill>
              </a:rPr>
              <a:t>kuat</a:t>
            </a:r>
            <a:r>
              <a:rPr lang="en-ID" sz="1400" dirty="0">
                <a:solidFill>
                  <a:schemeClr val="bg1"/>
                </a:solidFill>
              </a:rPr>
              <a:t> </a:t>
            </a:r>
            <a:r>
              <a:rPr lang="en-ID" sz="1400" dirty="0" err="1">
                <a:solidFill>
                  <a:schemeClr val="bg1"/>
                </a:solidFill>
              </a:rPr>
              <a:t>bahwa</a:t>
            </a:r>
            <a:r>
              <a:rPr lang="en-ID" sz="1400" dirty="0">
                <a:solidFill>
                  <a:schemeClr val="bg1"/>
                </a:solidFill>
              </a:rPr>
              <a:t> </a:t>
            </a:r>
            <a:r>
              <a:rPr lang="en-ID" sz="1400" dirty="0" err="1">
                <a:solidFill>
                  <a:schemeClr val="bg1"/>
                </a:solidFill>
              </a:rPr>
              <a:t>tersangka</a:t>
            </a:r>
            <a:r>
              <a:rPr lang="en-ID" sz="1400" dirty="0">
                <a:solidFill>
                  <a:schemeClr val="bg1"/>
                </a:solidFill>
              </a:rPr>
              <a:t>/</a:t>
            </a:r>
            <a:r>
              <a:rPr lang="en-ID" sz="1400" dirty="0" err="1">
                <a:solidFill>
                  <a:schemeClr val="bg1"/>
                </a:solidFill>
              </a:rPr>
              <a:t>terdakwa</a:t>
            </a:r>
            <a:r>
              <a:rPr lang="en-ID" sz="1400" dirty="0">
                <a:solidFill>
                  <a:schemeClr val="bg1"/>
                </a:solidFill>
              </a:rPr>
              <a:t> </a:t>
            </a:r>
            <a:r>
              <a:rPr lang="en-ID" sz="1400" dirty="0" err="1">
                <a:solidFill>
                  <a:schemeClr val="bg1"/>
                </a:solidFill>
              </a:rPr>
              <a:t>akan</a:t>
            </a:r>
            <a:r>
              <a:rPr lang="en-ID" sz="1400" dirty="0">
                <a:solidFill>
                  <a:schemeClr val="bg1"/>
                </a:solidFill>
              </a:rPr>
              <a:t> </a:t>
            </a:r>
            <a:r>
              <a:rPr lang="en-ID" sz="1400" dirty="0" err="1">
                <a:solidFill>
                  <a:schemeClr val="bg1"/>
                </a:solidFill>
              </a:rPr>
              <a:t>kabur</a:t>
            </a:r>
            <a:r>
              <a:rPr lang="en-ID" sz="1400" dirty="0">
                <a:solidFill>
                  <a:schemeClr val="bg1"/>
                </a:solidFill>
              </a:rPr>
              <a:t> </a:t>
            </a:r>
            <a:r>
              <a:rPr lang="en-ID" sz="1400" dirty="0" err="1">
                <a:solidFill>
                  <a:schemeClr val="bg1"/>
                </a:solidFill>
              </a:rPr>
              <a:t>untuk</a:t>
            </a:r>
            <a:r>
              <a:rPr lang="en-ID" sz="1400" dirty="0">
                <a:solidFill>
                  <a:schemeClr val="bg1"/>
                </a:solidFill>
              </a:rPr>
              <a:t> </a:t>
            </a:r>
            <a:r>
              <a:rPr lang="en-ID" sz="1400" dirty="0" err="1">
                <a:solidFill>
                  <a:schemeClr val="bg1"/>
                </a:solidFill>
              </a:rPr>
              <a:t>menghindari</a:t>
            </a:r>
            <a:r>
              <a:rPr lang="en-ID" sz="1400" dirty="0">
                <a:solidFill>
                  <a:schemeClr val="bg1"/>
                </a:solidFill>
              </a:rPr>
              <a:t> proses hukum.</a:t>
            </a:r>
          </a:p>
          <a:p>
            <a:pPr algn="just"/>
            <a:endParaRPr lang="en-ID" sz="1400" dirty="0">
              <a:solidFill>
                <a:schemeClr val="bg1"/>
              </a:solidFill>
            </a:endParaRPr>
          </a:p>
          <a:p>
            <a:pPr marL="285750" indent="-285750" algn="just">
              <a:buFont typeface="Wingdings" panose="05000000000000000000" pitchFamily="2" charset="2"/>
              <a:buChar char="Ø"/>
            </a:pPr>
            <a:r>
              <a:rPr lang="en-ID" sz="1400" b="1" dirty="0" err="1">
                <a:solidFill>
                  <a:schemeClr val="bg1"/>
                </a:solidFill>
              </a:rPr>
              <a:t>Menghilangkan</a:t>
            </a:r>
            <a:r>
              <a:rPr lang="en-ID" sz="1400" b="1" dirty="0">
                <a:solidFill>
                  <a:schemeClr val="bg1"/>
                </a:solidFill>
              </a:rPr>
              <a:t> </a:t>
            </a:r>
            <a:r>
              <a:rPr lang="en-ID" sz="1400" b="1" dirty="0" err="1">
                <a:solidFill>
                  <a:schemeClr val="bg1"/>
                </a:solidFill>
              </a:rPr>
              <a:t>atau</a:t>
            </a:r>
            <a:r>
              <a:rPr lang="en-ID" sz="1400" b="1" dirty="0">
                <a:solidFill>
                  <a:schemeClr val="bg1"/>
                </a:solidFill>
              </a:rPr>
              <a:t> </a:t>
            </a:r>
            <a:r>
              <a:rPr lang="en-ID" sz="1400" b="1" dirty="0" err="1">
                <a:solidFill>
                  <a:schemeClr val="bg1"/>
                </a:solidFill>
              </a:rPr>
              <a:t>Merusak</a:t>
            </a:r>
            <a:r>
              <a:rPr lang="en-ID" sz="1400" b="1" dirty="0">
                <a:solidFill>
                  <a:schemeClr val="bg1"/>
                </a:solidFill>
              </a:rPr>
              <a:t> Barang Bukti :</a:t>
            </a:r>
            <a:r>
              <a:rPr lang="en-ID" sz="1400" dirty="0">
                <a:solidFill>
                  <a:schemeClr val="bg1"/>
                </a:solidFill>
              </a:rPr>
              <a:t> </a:t>
            </a:r>
            <a:r>
              <a:rPr lang="en-ID" sz="1400" dirty="0" err="1">
                <a:solidFill>
                  <a:schemeClr val="bg1"/>
                </a:solidFill>
              </a:rPr>
              <a:t>Kekhawatiran</a:t>
            </a:r>
            <a:r>
              <a:rPr lang="en-ID" sz="1400" dirty="0">
                <a:solidFill>
                  <a:schemeClr val="bg1"/>
                </a:solidFill>
              </a:rPr>
              <a:t> </a:t>
            </a:r>
            <a:r>
              <a:rPr lang="en-ID" sz="1400" dirty="0" err="1">
                <a:solidFill>
                  <a:schemeClr val="bg1"/>
                </a:solidFill>
              </a:rPr>
              <a:t>bahwa</a:t>
            </a:r>
            <a:r>
              <a:rPr lang="en-ID" sz="1400" dirty="0">
                <a:solidFill>
                  <a:schemeClr val="bg1"/>
                </a:solidFill>
              </a:rPr>
              <a:t> </a:t>
            </a:r>
            <a:r>
              <a:rPr lang="en-ID" sz="1400" dirty="0" err="1">
                <a:solidFill>
                  <a:schemeClr val="bg1"/>
                </a:solidFill>
              </a:rPr>
              <a:t>tersangka</a:t>
            </a:r>
            <a:r>
              <a:rPr lang="en-ID" sz="1400" dirty="0">
                <a:solidFill>
                  <a:schemeClr val="bg1"/>
                </a:solidFill>
              </a:rPr>
              <a:t> / </a:t>
            </a:r>
            <a:r>
              <a:rPr lang="en-ID" sz="1400" dirty="0" err="1">
                <a:solidFill>
                  <a:schemeClr val="bg1"/>
                </a:solidFill>
              </a:rPr>
              <a:t>terdakwa</a:t>
            </a:r>
            <a:r>
              <a:rPr lang="en-ID" sz="1400" dirty="0">
                <a:solidFill>
                  <a:schemeClr val="bg1"/>
                </a:solidFill>
              </a:rPr>
              <a:t> </a:t>
            </a:r>
            <a:r>
              <a:rPr lang="en-ID" sz="1400" dirty="0" err="1">
                <a:solidFill>
                  <a:schemeClr val="bg1"/>
                </a:solidFill>
              </a:rPr>
              <a:t>akan</a:t>
            </a:r>
            <a:r>
              <a:rPr lang="en-ID" sz="1400" dirty="0">
                <a:solidFill>
                  <a:schemeClr val="bg1"/>
                </a:solidFill>
              </a:rPr>
              <a:t> </a:t>
            </a:r>
            <a:r>
              <a:rPr lang="en-ID" sz="1400" dirty="0" err="1">
                <a:solidFill>
                  <a:schemeClr val="bg1"/>
                </a:solidFill>
              </a:rPr>
              <a:t>mengaburkan</a:t>
            </a:r>
            <a:r>
              <a:rPr lang="en-ID" sz="1400" dirty="0">
                <a:solidFill>
                  <a:schemeClr val="bg1"/>
                </a:solidFill>
              </a:rPr>
              <a:t> </a:t>
            </a:r>
            <a:r>
              <a:rPr lang="en-ID" sz="1400" dirty="0" err="1">
                <a:solidFill>
                  <a:schemeClr val="bg1"/>
                </a:solidFill>
              </a:rPr>
              <a:t>fakta</a:t>
            </a:r>
            <a:r>
              <a:rPr lang="en-ID" sz="1400" dirty="0">
                <a:solidFill>
                  <a:schemeClr val="bg1"/>
                </a:solidFill>
              </a:rPr>
              <a:t> </a:t>
            </a:r>
            <a:r>
              <a:rPr lang="en-ID" sz="1400" dirty="0" err="1">
                <a:solidFill>
                  <a:schemeClr val="bg1"/>
                </a:solidFill>
              </a:rPr>
              <a:t>dengan</a:t>
            </a:r>
            <a:r>
              <a:rPr lang="en-ID" sz="1400" dirty="0">
                <a:solidFill>
                  <a:schemeClr val="bg1"/>
                </a:solidFill>
              </a:rPr>
              <a:t> </a:t>
            </a:r>
            <a:r>
              <a:rPr lang="en-ID" sz="1400" dirty="0" err="1">
                <a:solidFill>
                  <a:schemeClr val="bg1"/>
                </a:solidFill>
              </a:rPr>
              <a:t>cara</a:t>
            </a:r>
            <a:r>
              <a:rPr lang="en-ID" sz="1400" dirty="0">
                <a:solidFill>
                  <a:schemeClr val="bg1"/>
                </a:solidFill>
              </a:rPr>
              <a:t> </a:t>
            </a:r>
            <a:r>
              <a:rPr lang="en-ID" sz="1400" dirty="0" err="1">
                <a:solidFill>
                  <a:schemeClr val="bg1"/>
                </a:solidFill>
              </a:rPr>
              <a:t>merusak</a:t>
            </a:r>
            <a:r>
              <a:rPr lang="en-ID" sz="1400" dirty="0">
                <a:solidFill>
                  <a:schemeClr val="bg1"/>
                </a:solidFill>
              </a:rPr>
              <a:t>, </a:t>
            </a:r>
            <a:r>
              <a:rPr lang="en-ID" sz="1400" dirty="0" err="1">
                <a:solidFill>
                  <a:schemeClr val="bg1"/>
                </a:solidFill>
              </a:rPr>
              <a:t>menyembunyikan</a:t>
            </a:r>
            <a:r>
              <a:rPr lang="en-ID" sz="1400" dirty="0">
                <a:solidFill>
                  <a:schemeClr val="bg1"/>
                </a:solidFill>
              </a:rPr>
              <a:t>, </a:t>
            </a:r>
            <a:r>
              <a:rPr lang="en-ID" sz="1400" dirty="0" err="1">
                <a:solidFill>
                  <a:schemeClr val="bg1"/>
                </a:solidFill>
              </a:rPr>
              <a:t>atau</a:t>
            </a:r>
            <a:r>
              <a:rPr lang="en-ID" sz="1400" dirty="0">
                <a:solidFill>
                  <a:schemeClr val="bg1"/>
                </a:solidFill>
              </a:rPr>
              <a:t> </a:t>
            </a:r>
            <a:r>
              <a:rPr lang="en-ID" sz="1400" dirty="0" err="1">
                <a:solidFill>
                  <a:schemeClr val="bg1"/>
                </a:solidFill>
              </a:rPr>
              <a:t>memusnahkan</a:t>
            </a:r>
            <a:r>
              <a:rPr lang="en-ID" sz="1400" dirty="0">
                <a:solidFill>
                  <a:schemeClr val="bg1"/>
                </a:solidFill>
              </a:rPr>
              <a:t> </a:t>
            </a:r>
            <a:r>
              <a:rPr lang="en-ID" sz="1400" dirty="0" err="1">
                <a:solidFill>
                  <a:schemeClr val="bg1"/>
                </a:solidFill>
              </a:rPr>
              <a:t>alat</a:t>
            </a:r>
            <a:r>
              <a:rPr lang="en-ID" sz="1400" dirty="0">
                <a:solidFill>
                  <a:schemeClr val="bg1"/>
                </a:solidFill>
              </a:rPr>
              <a:t> </a:t>
            </a:r>
            <a:r>
              <a:rPr lang="en-ID" sz="1400" dirty="0" err="1">
                <a:solidFill>
                  <a:schemeClr val="bg1"/>
                </a:solidFill>
              </a:rPr>
              <a:t>bukti</a:t>
            </a:r>
            <a:r>
              <a:rPr lang="en-ID" sz="1400" dirty="0">
                <a:solidFill>
                  <a:schemeClr val="bg1"/>
                </a:solidFill>
              </a:rPr>
              <a:t> yang </a:t>
            </a:r>
            <a:r>
              <a:rPr lang="en-ID" sz="1400" dirty="0" err="1">
                <a:solidFill>
                  <a:schemeClr val="bg1"/>
                </a:solidFill>
              </a:rPr>
              <a:t>berkaitan</a:t>
            </a:r>
            <a:r>
              <a:rPr lang="en-ID" sz="1400" dirty="0">
                <a:solidFill>
                  <a:schemeClr val="bg1"/>
                </a:solidFill>
              </a:rPr>
              <a:t> </a:t>
            </a:r>
            <a:r>
              <a:rPr lang="en-ID" sz="1400" dirty="0" err="1">
                <a:solidFill>
                  <a:schemeClr val="bg1"/>
                </a:solidFill>
              </a:rPr>
              <a:t>dengan</a:t>
            </a:r>
            <a:r>
              <a:rPr lang="en-ID" sz="1400" dirty="0">
                <a:solidFill>
                  <a:schemeClr val="bg1"/>
                </a:solidFill>
              </a:rPr>
              <a:t> </a:t>
            </a:r>
            <a:r>
              <a:rPr lang="en-ID" sz="1400" dirty="0" err="1">
                <a:solidFill>
                  <a:schemeClr val="bg1"/>
                </a:solidFill>
              </a:rPr>
              <a:t>perkara</a:t>
            </a:r>
            <a:r>
              <a:rPr lang="en-ID" sz="1400" dirty="0">
                <a:solidFill>
                  <a:schemeClr val="bg1"/>
                </a:solidFill>
              </a:rPr>
              <a:t>.</a:t>
            </a:r>
          </a:p>
          <a:p>
            <a:pPr algn="just"/>
            <a:endParaRPr lang="en-ID" sz="1400" dirty="0">
              <a:solidFill>
                <a:schemeClr val="bg1"/>
              </a:solidFill>
            </a:endParaRPr>
          </a:p>
          <a:p>
            <a:pPr marL="285750" indent="-285750" algn="just">
              <a:buFont typeface="Wingdings" panose="05000000000000000000" pitchFamily="2" charset="2"/>
              <a:buChar char="Ø"/>
            </a:pPr>
            <a:r>
              <a:rPr lang="en-ID" sz="1400" b="1" dirty="0" err="1">
                <a:solidFill>
                  <a:schemeClr val="bg1"/>
                </a:solidFill>
              </a:rPr>
              <a:t>Mengulangi</a:t>
            </a:r>
            <a:r>
              <a:rPr lang="en-ID" sz="1400" b="1" dirty="0">
                <a:solidFill>
                  <a:schemeClr val="bg1"/>
                </a:solidFill>
              </a:rPr>
              <a:t> </a:t>
            </a:r>
            <a:r>
              <a:rPr lang="en-ID" sz="1400" b="1" dirty="0" err="1">
                <a:solidFill>
                  <a:schemeClr val="bg1"/>
                </a:solidFill>
              </a:rPr>
              <a:t>Tindak</a:t>
            </a:r>
            <a:r>
              <a:rPr lang="en-ID" sz="1400" b="1" dirty="0">
                <a:solidFill>
                  <a:schemeClr val="bg1"/>
                </a:solidFill>
              </a:rPr>
              <a:t> </a:t>
            </a:r>
            <a:r>
              <a:rPr lang="en-ID" sz="1400" b="1" dirty="0" err="1">
                <a:solidFill>
                  <a:schemeClr val="bg1"/>
                </a:solidFill>
              </a:rPr>
              <a:t>Pidana</a:t>
            </a:r>
            <a:r>
              <a:rPr lang="en-ID" sz="1400" b="1" dirty="0">
                <a:solidFill>
                  <a:schemeClr val="bg1"/>
                </a:solidFill>
              </a:rPr>
              <a:t> :</a:t>
            </a:r>
            <a:r>
              <a:rPr lang="en-ID" sz="1400" dirty="0">
                <a:solidFill>
                  <a:schemeClr val="bg1"/>
                </a:solidFill>
              </a:rPr>
              <a:t> </a:t>
            </a:r>
            <a:r>
              <a:rPr lang="en-ID" sz="1400" dirty="0" err="1">
                <a:solidFill>
                  <a:schemeClr val="bg1"/>
                </a:solidFill>
              </a:rPr>
              <a:t>Terdapat</a:t>
            </a:r>
            <a:r>
              <a:rPr lang="en-ID" sz="1400" dirty="0">
                <a:solidFill>
                  <a:schemeClr val="bg1"/>
                </a:solidFill>
              </a:rPr>
              <a:t> </a:t>
            </a:r>
            <a:r>
              <a:rPr lang="en-ID" sz="1400" dirty="0" err="1">
                <a:solidFill>
                  <a:schemeClr val="bg1"/>
                </a:solidFill>
              </a:rPr>
              <a:t>potensi</a:t>
            </a:r>
            <a:r>
              <a:rPr lang="en-ID" sz="1400" dirty="0">
                <a:solidFill>
                  <a:schemeClr val="bg1"/>
                </a:solidFill>
              </a:rPr>
              <a:t> </a:t>
            </a:r>
            <a:r>
              <a:rPr lang="en-ID" sz="1400" dirty="0" err="1">
                <a:solidFill>
                  <a:schemeClr val="bg1"/>
                </a:solidFill>
              </a:rPr>
              <a:t>bahaya</a:t>
            </a:r>
            <a:r>
              <a:rPr lang="en-ID" sz="1400" dirty="0">
                <a:solidFill>
                  <a:schemeClr val="bg1"/>
                </a:solidFill>
              </a:rPr>
              <a:t> </a:t>
            </a:r>
            <a:r>
              <a:rPr lang="en-ID" sz="1400" dirty="0" err="1">
                <a:solidFill>
                  <a:schemeClr val="bg1"/>
                </a:solidFill>
              </a:rPr>
              <a:t>bahwa</a:t>
            </a:r>
            <a:r>
              <a:rPr lang="en-ID" sz="1400" dirty="0">
                <a:solidFill>
                  <a:schemeClr val="bg1"/>
                </a:solidFill>
              </a:rPr>
              <a:t> </a:t>
            </a:r>
            <a:r>
              <a:rPr lang="en-ID" sz="1400" dirty="0" err="1">
                <a:solidFill>
                  <a:schemeClr val="bg1"/>
                </a:solidFill>
              </a:rPr>
              <a:t>tersangka</a:t>
            </a:r>
            <a:r>
              <a:rPr lang="en-ID" sz="1400" dirty="0">
                <a:solidFill>
                  <a:schemeClr val="bg1"/>
                </a:solidFill>
              </a:rPr>
              <a:t>/</a:t>
            </a:r>
            <a:r>
              <a:rPr lang="en-ID" sz="1400" dirty="0" err="1">
                <a:solidFill>
                  <a:schemeClr val="bg1"/>
                </a:solidFill>
              </a:rPr>
              <a:t>terdakwa</a:t>
            </a:r>
            <a:r>
              <a:rPr lang="en-ID" sz="1400" dirty="0">
                <a:solidFill>
                  <a:schemeClr val="bg1"/>
                </a:solidFill>
              </a:rPr>
              <a:t> </a:t>
            </a:r>
            <a:r>
              <a:rPr lang="en-ID" sz="1400" dirty="0" err="1">
                <a:solidFill>
                  <a:schemeClr val="bg1"/>
                </a:solidFill>
              </a:rPr>
              <a:t>akan</a:t>
            </a:r>
            <a:r>
              <a:rPr lang="en-ID" sz="1400" dirty="0">
                <a:solidFill>
                  <a:schemeClr val="bg1"/>
                </a:solidFill>
              </a:rPr>
              <a:t> </a:t>
            </a:r>
            <a:r>
              <a:rPr lang="en-ID" sz="1400" dirty="0" err="1">
                <a:solidFill>
                  <a:schemeClr val="bg1"/>
                </a:solidFill>
              </a:rPr>
              <a:t>kembali</a:t>
            </a:r>
            <a:r>
              <a:rPr lang="en-ID" sz="1400" dirty="0">
                <a:solidFill>
                  <a:schemeClr val="bg1"/>
                </a:solidFill>
              </a:rPr>
              <a:t> </a:t>
            </a:r>
            <a:r>
              <a:rPr lang="en-ID" sz="1400" dirty="0" err="1">
                <a:solidFill>
                  <a:schemeClr val="bg1"/>
                </a:solidFill>
              </a:rPr>
              <a:t>melakukan</a:t>
            </a:r>
            <a:r>
              <a:rPr lang="en-ID" sz="1400" dirty="0">
                <a:solidFill>
                  <a:schemeClr val="bg1"/>
                </a:solidFill>
              </a:rPr>
              <a:t> </a:t>
            </a:r>
            <a:r>
              <a:rPr lang="en-ID" sz="1400" dirty="0" err="1">
                <a:solidFill>
                  <a:schemeClr val="bg1"/>
                </a:solidFill>
              </a:rPr>
              <a:t>kejahatan</a:t>
            </a:r>
            <a:r>
              <a:rPr lang="en-ID" sz="1400" dirty="0">
                <a:solidFill>
                  <a:schemeClr val="bg1"/>
                </a:solidFill>
              </a:rPr>
              <a:t> yang </a:t>
            </a:r>
            <a:r>
              <a:rPr lang="en-ID" sz="1400" dirty="0" err="1">
                <a:solidFill>
                  <a:schemeClr val="bg1"/>
                </a:solidFill>
              </a:rPr>
              <a:t>sama</a:t>
            </a:r>
            <a:r>
              <a:rPr lang="en-ID" sz="1400" dirty="0">
                <a:solidFill>
                  <a:schemeClr val="bg1"/>
                </a:solidFill>
              </a:rPr>
              <a:t> </a:t>
            </a:r>
            <a:r>
              <a:rPr lang="en-ID" sz="1400" dirty="0" err="1">
                <a:solidFill>
                  <a:schemeClr val="bg1"/>
                </a:solidFill>
              </a:rPr>
              <a:t>atau</a:t>
            </a:r>
            <a:r>
              <a:rPr lang="en-ID" sz="1400" dirty="0">
                <a:solidFill>
                  <a:schemeClr val="bg1"/>
                </a:solidFill>
              </a:rPr>
              <a:t> </a:t>
            </a:r>
            <a:r>
              <a:rPr lang="en-ID" sz="1400" dirty="0" err="1">
                <a:solidFill>
                  <a:schemeClr val="bg1"/>
                </a:solidFill>
              </a:rPr>
              <a:t>tindak</a:t>
            </a:r>
            <a:r>
              <a:rPr lang="en-ID" sz="1400" dirty="0">
                <a:solidFill>
                  <a:schemeClr val="bg1"/>
                </a:solidFill>
              </a:rPr>
              <a:t> </a:t>
            </a:r>
            <a:r>
              <a:rPr lang="en-ID" sz="1400" dirty="0" err="1">
                <a:solidFill>
                  <a:schemeClr val="bg1"/>
                </a:solidFill>
              </a:rPr>
              <a:t>pidana</a:t>
            </a:r>
            <a:r>
              <a:rPr lang="en-ID" sz="1400" dirty="0">
                <a:solidFill>
                  <a:schemeClr val="bg1"/>
                </a:solidFill>
              </a:rPr>
              <a:t> </a:t>
            </a:r>
            <a:r>
              <a:rPr lang="en-ID" sz="1400" dirty="0" err="1">
                <a:solidFill>
                  <a:schemeClr val="bg1"/>
                </a:solidFill>
              </a:rPr>
              <a:t>lainnya</a:t>
            </a:r>
            <a:r>
              <a:rPr lang="en-ID" sz="1400" dirty="0">
                <a:solidFill>
                  <a:schemeClr val="bg1"/>
                </a:solidFill>
              </a:rPr>
              <a:t> </a:t>
            </a:r>
            <a:r>
              <a:rPr lang="en-ID" sz="1400" dirty="0" err="1">
                <a:solidFill>
                  <a:schemeClr val="bg1"/>
                </a:solidFill>
              </a:rPr>
              <a:t>jika</a:t>
            </a:r>
            <a:r>
              <a:rPr lang="en-ID" sz="1400" dirty="0">
                <a:solidFill>
                  <a:schemeClr val="bg1"/>
                </a:solidFill>
              </a:rPr>
              <a:t> </a:t>
            </a:r>
            <a:r>
              <a:rPr lang="en-ID" sz="1400" dirty="0" err="1">
                <a:solidFill>
                  <a:schemeClr val="bg1"/>
                </a:solidFill>
              </a:rPr>
              <a:t>tidak</a:t>
            </a:r>
            <a:r>
              <a:rPr lang="en-ID" sz="1400" dirty="0">
                <a:solidFill>
                  <a:schemeClr val="bg1"/>
                </a:solidFill>
              </a:rPr>
              <a:t> </a:t>
            </a:r>
            <a:r>
              <a:rPr lang="en-ID" sz="1400" dirty="0" err="1">
                <a:solidFill>
                  <a:schemeClr val="bg1"/>
                </a:solidFill>
              </a:rPr>
              <a:t>ditahan</a:t>
            </a:r>
            <a:r>
              <a:rPr lang="en-ID" sz="1400" dirty="0">
                <a:solidFill>
                  <a:schemeClr val="bg1"/>
                </a:solidFill>
              </a:rPr>
              <a:t>.</a:t>
            </a:r>
          </a:p>
          <a:p>
            <a:pPr algn="just">
              <a:lnSpc>
                <a:spcPts val="1920"/>
              </a:lnSpc>
            </a:pPr>
            <a:endParaRPr lang="en-ID" sz="1400" dirty="0">
              <a:solidFill>
                <a:schemeClr val="bg1"/>
              </a:solidFill>
              <a:latin typeface="Plus Jakarta Sans"/>
            </a:endParaRPr>
          </a:p>
          <a:p>
            <a:pPr algn="just"/>
            <a:endParaRPr lang="en-ID" sz="1400" dirty="0">
              <a:solidFill>
                <a:srgbClr val="A0AABF"/>
              </a:solidFill>
              <a:latin typeface="Plus Jakarta Sans"/>
            </a:endParaRPr>
          </a:p>
          <a:p>
            <a:pPr algn="just"/>
            <a:endParaRPr lang="en-ID" sz="1400" dirty="0">
              <a:solidFill>
                <a:schemeClr val="bg1"/>
              </a:solidFill>
            </a:endParaRPr>
          </a:p>
        </p:txBody>
      </p:sp>
      <p:pic>
        <p:nvPicPr>
          <p:cNvPr id="12" name="Picture 11" descr="image.png"/>
          <p:cNvPicPr>
            <a:picLocks noChangeAspect="1"/>
          </p:cNvPicPr>
          <p:nvPr/>
        </p:nvPicPr>
        <p:blipFill>
          <a:blip r:embed="rId5"/>
          <a:stretch>
            <a:fillRect/>
          </a:stretch>
        </p:blipFill>
        <p:spPr>
          <a:xfrm>
            <a:off x="666750" y="1602575"/>
            <a:ext cx="428625" cy="342900"/>
          </a:xfrm>
          <a:prstGeom prst="rect">
            <a:avLst/>
          </a:prstGeom>
        </p:spPr>
      </p:pic>
      <p:pic>
        <p:nvPicPr>
          <p:cNvPr id="13" name="Picture 12" descr="image.png"/>
          <p:cNvPicPr>
            <a:picLocks noChangeAspect="1"/>
          </p:cNvPicPr>
          <p:nvPr/>
        </p:nvPicPr>
        <p:blipFill>
          <a:blip r:embed="rId6"/>
          <a:stretch>
            <a:fillRect/>
          </a:stretch>
        </p:blipFill>
        <p:spPr>
          <a:xfrm>
            <a:off x="666749" y="3512731"/>
            <a:ext cx="428625" cy="342900"/>
          </a:xfrm>
          <a:prstGeom prst="rect">
            <a:avLst/>
          </a:prstGeom>
        </p:spPr>
      </p:pic>
      <p:sp>
        <p:nvSpPr>
          <p:cNvPr id="15" name="TextBox 14"/>
          <p:cNvSpPr txBox="1"/>
          <p:nvPr/>
        </p:nvSpPr>
        <p:spPr>
          <a:xfrm>
            <a:off x="666750" y="571500"/>
            <a:ext cx="11401425" cy="484748"/>
          </a:xfrm>
          <a:prstGeom prst="rect">
            <a:avLst/>
          </a:prstGeom>
          <a:noFill/>
        </p:spPr>
        <p:txBody>
          <a:bodyPr wrap="square" lIns="0" tIns="0" rIns="0" bIns="0" anchor="t">
            <a:spAutoFit/>
          </a:bodyPr>
          <a:lstStyle/>
          <a:p>
            <a:pPr algn="l"/>
            <a:r>
              <a:rPr sz="3150" b="0" i="0" u="none" dirty="0" err="1">
                <a:solidFill>
                  <a:srgbClr val="F8FAFC"/>
                </a:solidFill>
                <a:latin typeface="Playfair Display SemiBold"/>
              </a:rPr>
              <a:t>Syarat</a:t>
            </a:r>
            <a:r>
              <a:rPr sz="3150" b="0" i="0" u="none" dirty="0">
                <a:solidFill>
                  <a:srgbClr val="F8FAFC"/>
                </a:solidFill>
                <a:latin typeface="Playfair Display SemiBold"/>
              </a:rPr>
              <a:t> </a:t>
            </a:r>
            <a:r>
              <a:rPr sz="3150" b="0" i="0" u="none" dirty="0" err="1">
                <a:solidFill>
                  <a:srgbClr val="F8FAFC"/>
                </a:solidFill>
                <a:latin typeface="Playfair Display SemiBold"/>
              </a:rPr>
              <a:t>Penahanan</a:t>
            </a:r>
            <a:endParaRPr sz="3150" b="0" i="0" u="none" dirty="0">
              <a:solidFill>
                <a:srgbClr val="F8FAFC"/>
              </a:solidFill>
              <a:latin typeface="Playfair Display SemiBo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F52EB2-2BD2-8778-C9DC-8E3E2D2C5274}"/>
            </a:ext>
          </a:extLst>
        </p:cNvPr>
        <p:cNvGrpSpPr/>
        <p:nvPr/>
      </p:nvGrpSpPr>
      <p:grpSpPr>
        <a:xfrm>
          <a:off x="0" y="0"/>
          <a:ext cx="0" cy="0"/>
          <a:chOff x="0" y="0"/>
          <a:chExt cx="0" cy="0"/>
        </a:xfrm>
      </p:grpSpPr>
      <p:pic>
        <p:nvPicPr>
          <p:cNvPr id="2" name="Picture 1" descr="image.png">
            <a:extLst>
              <a:ext uri="{FF2B5EF4-FFF2-40B4-BE49-F238E27FC236}">
                <a16:creationId xmlns:a16="http://schemas.microsoft.com/office/drawing/2014/main" id="{8D119E8F-DF0B-B2E6-C56B-2FCB0A8BF889}"/>
              </a:ext>
            </a:extLst>
          </p:cNvPr>
          <p:cNvPicPr>
            <a:picLocks noChangeAspect="1"/>
          </p:cNvPicPr>
          <p:nvPr/>
        </p:nvPicPr>
        <p:blipFill>
          <a:blip r:embed="rId2"/>
          <a:stretch>
            <a:fillRect/>
          </a:stretch>
        </p:blipFill>
        <p:spPr>
          <a:xfrm>
            <a:off x="0" y="0"/>
            <a:ext cx="12192000" cy="6858000"/>
          </a:xfrm>
          <a:prstGeom prst="rect">
            <a:avLst/>
          </a:prstGeom>
        </p:spPr>
      </p:pic>
      <p:pic>
        <p:nvPicPr>
          <p:cNvPr id="5" name="Picture 4" descr="image.png">
            <a:extLst>
              <a:ext uri="{FF2B5EF4-FFF2-40B4-BE49-F238E27FC236}">
                <a16:creationId xmlns:a16="http://schemas.microsoft.com/office/drawing/2014/main" id="{65038F4E-61FA-0FE6-FF7E-577900384F25}"/>
              </a:ext>
            </a:extLst>
          </p:cNvPr>
          <p:cNvPicPr>
            <a:picLocks noChangeAspect="1"/>
          </p:cNvPicPr>
          <p:nvPr/>
        </p:nvPicPr>
        <p:blipFill>
          <a:blip r:embed="rId3"/>
          <a:stretch>
            <a:fillRect/>
          </a:stretch>
        </p:blipFill>
        <p:spPr>
          <a:xfrm>
            <a:off x="666750" y="1361307"/>
            <a:ext cx="11066446" cy="4769986"/>
          </a:xfrm>
          <a:prstGeom prst="rect">
            <a:avLst/>
          </a:prstGeom>
        </p:spPr>
      </p:pic>
      <p:sp>
        <p:nvSpPr>
          <p:cNvPr id="6" name="TextBox 5">
            <a:extLst>
              <a:ext uri="{FF2B5EF4-FFF2-40B4-BE49-F238E27FC236}">
                <a16:creationId xmlns:a16="http://schemas.microsoft.com/office/drawing/2014/main" id="{B5F79D24-C71C-A574-DBC1-9701CC56524F}"/>
              </a:ext>
            </a:extLst>
          </p:cNvPr>
          <p:cNvSpPr txBox="1"/>
          <p:nvPr/>
        </p:nvSpPr>
        <p:spPr>
          <a:xfrm>
            <a:off x="690563" y="2134205"/>
            <a:ext cx="3000375" cy="215444"/>
          </a:xfrm>
          <a:prstGeom prst="rect">
            <a:avLst/>
          </a:prstGeom>
          <a:noFill/>
        </p:spPr>
        <p:txBody>
          <a:bodyPr wrap="square" lIns="0" tIns="0" rIns="0" bIns="0" anchor="t">
            <a:spAutoFit/>
          </a:bodyPr>
          <a:lstStyle/>
          <a:p>
            <a:pPr algn="just"/>
            <a:endParaRPr sz="1400" b="0" i="0" u="none" dirty="0">
              <a:solidFill>
                <a:schemeClr val="bg1"/>
              </a:solidFill>
              <a:latin typeface="Playfair Display SemiBold"/>
            </a:endParaRPr>
          </a:p>
        </p:txBody>
      </p:sp>
      <p:sp>
        <p:nvSpPr>
          <p:cNvPr id="10" name="TextBox 9">
            <a:extLst>
              <a:ext uri="{FF2B5EF4-FFF2-40B4-BE49-F238E27FC236}">
                <a16:creationId xmlns:a16="http://schemas.microsoft.com/office/drawing/2014/main" id="{80F11111-6F7B-90C7-6534-8A3B2E2EBB2D}"/>
              </a:ext>
            </a:extLst>
          </p:cNvPr>
          <p:cNvSpPr txBox="1"/>
          <p:nvPr/>
        </p:nvSpPr>
        <p:spPr>
          <a:xfrm>
            <a:off x="1087655" y="1544423"/>
            <a:ext cx="2805689" cy="300082"/>
          </a:xfrm>
          <a:prstGeom prst="rect">
            <a:avLst/>
          </a:prstGeom>
          <a:noFill/>
        </p:spPr>
        <p:txBody>
          <a:bodyPr wrap="square" lIns="0" tIns="0" rIns="0" bIns="0" anchor="t">
            <a:spAutoFit/>
          </a:bodyPr>
          <a:lstStyle/>
          <a:p>
            <a:pPr algn="l"/>
            <a:r>
              <a:rPr sz="1950" b="0" i="0" u="none" dirty="0">
                <a:solidFill>
                  <a:srgbClr val="C5A059"/>
                </a:solidFill>
                <a:latin typeface="Playfair Display SemiBold"/>
              </a:rPr>
              <a:t>Masa </a:t>
            </a:r>
            <a:r>
              <a:rPr sz="1950" b="0" i="0" u="none" dirty="0" err="1">
                <a:solidFill>
                  <a:srgbClr val="C5A059"/>
                </a:solidFill>
                <a:latin typeface="Playfair Display SemiBold"/>
              </a:rPr>
              <a:t>Tahanan</a:t>
            </a:r>
            <a:r>
              <a:rPr sz="1950" b="0" i="0" u="none" dirty="0">
                <a:solidFill>
                  <a:srgbClr val="C5A059"/>
                </a:solidFill>
                <a:latin typeface="Playfair Display SemiBold"/>
              </a:rPr>
              <a:t> (</a:t>
            </a:r>
            <a:r>
              <a:rPr sz="1950" b="0" i="0" u="none" dirty="0" err="1">
                <a:solidFill>
                  <a:srgbClr val="C5A059"/>
                </a:solidFill>
                <a:latin typeface="Playfair Display SemiBold"/>
              </a:rPr>
              <a:t>Penyidikan</a:t>
            </a:r>
            <a:r>
              <a:rPr sz="1950" b="0" i="0" u="none" dirty="0">
                <a:solidFill>
                  <a:srgbClr val="C5A059"/>
                </a:solidFill>
                <a:latin typeface="Playfair Display SemiBold"/>
              </a:rPr>
              <a:t>)</a:t>
            </a:r>
          </a:p>
        </p:txBody>
      </p:sp>
      <p:pic>
        <p:nvPicPr>
          <p:cNvPr id="14" name="Picture 13" descr="image.png">
            <a:extLst>
              <a:ext uri="{FF2B5EF4-FFF2-40B4-BE49-F238E27FC236}">
                <a16:creationId xmlns:a16="http://schemas.microsoft.com/office/drawing/2014/main" id="{21CB868D-D391-A8AD-9947-C9B7F2EFB84A}"/>
              </a:ext>
            </a:extLst>
          </p:cNvPr>
          <p:cNvPicPr>
            <a:picLocks noChangeAspect="1"/>
          </p:cNvPicPr>
          <p:nvPr/>
        </p:nvPicPr>
        <p:blipFill>
          <a:blip r:embed="rId4"/>
          <a:stretch>
            <a:fillRect/>
          </a:stretch>
        </p:blipFill>
        <p:spPr>
          <a:xfrm>
            <a:off x="724803" y="1529696"/>
            <a:ext cx="304800" cy="342900"/>
          </a:xfrm>
          <a:prstGeom prst="rect">
            <a:avLst/>
          </a:prstGeom>
        </p:spPr>
      </p:pic>
      <p:sp>
        <p:nvSpPr>
          <p:cNvPr id="15" name="TextBox 14">
            <a:extLst>
              <a:ext uri="{FF2B5EF4-FFF2-40B4-BE49-F238E27FC236}">
                <a16:creationId xmlns:a16="http://schemas.microsoft.com/office/drawing/2014/main" id="{05608A5F-9FD0-C39A-C3C3-68568F04F498}"/>
              </a:ext>
            </a:extLst>
          </p:cNvPr>
          <p:cNvSpPr txBox="1"/>
          <p:nvPr/>
        </p:nvSpPr>
        <p:spPr>
          <a:xfrm>
            <a:off x="666750" y="571500"/>
            <a:ext cx="11401425" cy="484748"/>
          </a:xfrm>
          <a:prstGeom prst="rect">
            <a:avLst/>
          </a:prstGeom>
          <a:noFill/>
        </p:spPr>
        <p:txBody>
          <a:bodyPr wrap="square" lIns="0" tIns="0" rIns="0" bIns="0" anchor="t">
            <a:spAutoFit/>
          </a:bodyPr>
          <a:lstStyle/>
          <a:p>
            <a:pPr algn="l"/>
            <a:r>
              <a:rPr sz="3150" b="0" i="0" u="none" dirty="0" err="1">
                <a:solidFill>
                  <a:srgbClr val="F8FAFC"/>
                </a:solidFill>
                <a:latin typeface="Playfair Display SemiBold"/>
              </a:rPr>
              <a:t>Jangka</a:t>
            </a:r>
            <a:r>
              <a:rPr sz="3150" b="0" i="0" u="none" dirty="0">
                <a:solidFill>
                  <a:srgbClr val="F8FAFC"/>
                </a:solidFill>
                <a:latin typeface="Playfair Display SemiBold"/>
              </a:rPr>
              <a:t> Waktu </a:t>
            </a:r>
            <a:r>
              <a:rPr sz="3150" b="0" i="0" u="none" dirty="0" err="1">
                <a:solidFill>
                  <a:srgbClr val="F8FAFC"/>
                </a:solidFill>
                <a:latin typeface="Playfair Display SemiBold"/>
              </a:rPr>
              <a:t>Penahanan</a:t>
            </a:r>
            <a:endParaRPr sz="3150" b="0" i="0" u="none" dirty="0">
              <a:solidFill>
                <a:srgbClr val="F8FAFC"/>
              </a:solidFill>
              <a:latin typeface="Playfair Display SemiBold"/>
            </a:endParaRPr>
          </a:p>
        </p:txBody>
      </p:sp>
      <p:sp>
        <p:nvSpPr>
          <p:cNvPr id="8" name="TextBox 7">
            <a:extLst>
              <a:ext uri="{FF2B5EF4-FFF2-40B4-BE49-F238E27FC236}">
                <a16:creationId xmlns:a16="http://schemas.microsoft.com/office/drawing/2014/main" id="{A54AA44A-61E6-CFF3-CD02-816909D39B87}"/>
              </a:ext>
            </a:extLst>
          </p:cNvPr>
          <p:cNvSpPr txBox="1"/>
          <p:nvPr/>
        </p:nvSpPr>
        <p:spPr>
          <a:xfrm>
            <a:off x="690564" y="2055712"/>
            <a:ext cx="10834686" cy="3539430"/>
          </a:xfrm>
          <a:prstGeom prst="rect">
            <a:avLst/>
          </a:prstGeom>
          <a:noFill/>
        </p:spPr>
        <p:txBody>
          <a:bodyPr wrap="square">
            <a:spAutoFit/>
          </a:bodyPr>
          <a:lstStyle/>
          <a:p>
            <a:pPr algn="just">
              <a:buNone/>
            </a:pPr>
            <a:r>
              <a:rPr lang="en-ID" sz="1400" dirty="0">
                <a:solidFill>
                  <a:schemeClr val="bg1"/>
                </a:solidFill>
              </a:rPr>
              <a:t>Proses </a:t>
            </a:r>
            <a:r>
              <a:rPr lang="en-ID" sz="1400" dirty="0" err="1">
                <a:solidFill>
                  <a:schemeClr val="bg1"/>
                </a:solidFill>
              </a:rPr>
              <a:t>penahanan</a:t>
            </a:r>
            <a:r>
              <a:rPr lang="en-ID" sz="1400" dirty="0">
                <a:solidFill>
                  <a:schemeClr val="bg1"/>
                </a:solidFill>
              </a:rPr>
              <a:t> </a:t>
            </a:r>
            <a:r>
              <a:rPr lang="en-ID" sz="1400" dirty="0" err="1">
                <a:solidFill>
                  <a:schemeClr val="bg1"/>
                </a:solidFill>
              </a:rPr>
              <a:t>tersangka</a:t>
            </a:r>
            <a:r>
              <a:rPr lang="en-ID" sz="1400" dirty="0">
                <a:solidFill>
                  <a:schemeClr val="bg1"/>
                </a:solidFill>
              </a:rPr>
              <a:t>/</a:t>
            </a:r>
            <a:r>
              <a:rPr lang="en-ID" sz="1400" dirty="0" err="1">
                <a:solidFill>
                  <a:schemeClr val="bg1"/>
                </a:solidFill>
              </a:rPr>
              <a:t>terdakwa</a:t>
            </a:r>
            <a:r>
              <a:rPr lang="en-ID" sz="1400" dirty="0">
                <a:solidFill>
                  <a:schemeClr val="bg1"/>
                </a:solidFill>
              </a:rPr>
              <a:t> </a:t>
            </a:r>
            <a:r>
              <a:rPr lang="en-ID" sz="1400" dirty="0" err="1">
                <a:solidFill>
                  <a:schemeClr val="bg1"/>
                </a:solidFill>
              </a:rPr>
              <a:t>dibatasi</a:t>
            </a:r>
            <a:r>
              <a:rPr lang="en-ID" sz="1400" dirty="0">
                <a:solidFill>
                  <a:schemeClr val="bg1"/>
                </a:solidFill>
              </a:rPr>
              <a:t> oleh </a:t>
            </a:r>
            <a:r>
              <a:rPr lang="en-ID" sz="1400" dirty="0" err="1">
                <a:solidFill>
                  <a:schemeClr val="bg1"/>
                </a:solidFill>
              </a:rPr>
              <a:t>waktu</a:t>
            </a:r>
            <a:r>
              <a:rPr lang="en-ID" sz="1400" dirty="0">
                <a:solidFill>
                  <a:schemeClr val="bg1"/>
                </a:solidFill>
              </a:rPr>
              <a:t> yang </a:t>
            </a:r>
            <a:r>
              <a:rPr lang="en-ID" sz="1400" dirty="0" err="1">
                <a:solidFill>
                  <a:schemeClr val="bg1"/>
                </a:solidFill>
              </a:rPr>
              <a:t>ketat</a:t>
            </a:r>
            <a:r>
              <a:rPr lang="en-ID" sz="1400" dirty="0">
                <a:solidFill>
                  <a:schemeClr val="bg1"/>
                </a:solidFill>
              </a:rPr>
              <a:t> guna </a:t>
            </a:r>
            <a:r>
              <a:rPr lang="en-ID" sz="1400" dirty="0" err="1">
                <a:solidFill>
                  <a:schemeClr val="bg1"/>
                </a:solidFill>
              </a:rPr>
              <a:t>menjamin</a:t>
            </a:r>
            <a:r>
              <a:rPr lang="en-ID" sz="1400" dirty="0">
                <a:solidFill>
                  <a:schemeClr val="bg1"/>
                </a:solidFill>
              </a:rPr>
              <a:t> </a:t>
            </a:r>
            <a:r>
              <a:rPr lang="en-ID" sz="1400" dirty="0" err="1">
                <a:solidFill>
                  <a:schemeClr val="bg1"/>
                </a:solidFill>
              </a:rPr>
              <a:t>kepastian</a:t>
            </a:r>
            <a:r>
              <a:rPr lang="en-ID" sz="1400" dirty="0">
                <a:solidFill>
                  <a:schemeClr val="bg1"/>
                </a:solidFill>
              </a:rPr>
              <a:t> hukum dan Hak </a:t>
            </a:r>
            <a:r>
              <a:rPr lang="en-ID" sz="1400" dirty="0" err="1">
                <a:solidFill>
                  <a:schemeClr val="bg1"/>
                </a:solidFill>
              </a:rPr>
              <a:t>Asasi</a:t>
            </a:r>
            <a:r>
              <a:rPr lang="en-ID" sz="1400" dirty="0">
                <a:solidFill>
                  <a:schemeClr val="bg1"/>
                </a:solidFill>
              </a:rPr>
              <a:t> </a:t>
            </a:r>
            <a:r>
              <a:rPr lang="en-ID" sz="1400" dirty="0" err="1">
                <a:solidFill>
                  <a:schemeClr val="bg1"/>
                </a:solidFill>
              </a:rPr>
              <a:t>Manusia</a:t>
            </a:r>
            <a:r>
              <a:rPr lang="en-ID" sz="1400" dirty="0">
                <a:solidFill>
                  <a:schemeClr val="bg1"/>
                </a:solidFill>
              </a:rPr>
              <a:t> (</a:t>
            </a:r>
            <a:r>
              <a:rPr lang="en-ID" sz="1400" i="1" dirty="0">
                <a:solidFill>
                  <a:schemeClr val="bg1"/>
                </a:solidFill>
              </a:rPr>
              <a:t>Due Process of Law</a:t>
            </a:r>
            <a:r>
              <a:rPr lang="en-ID" sz="1400" dirty="0">
                <a:solidFill>
                  <a:schemeClr val="bg1"/>
                </a:solidFill>
              </a:rPr>
              <a:t>). </a:t>
            </a:r>
            <a:r>
              <a:rPr lang="en-ID" sz="1400" dirty="0" err="1">
                <a:solidFill>
                  <a:schemeClr val="bg1"/>
                </a:solidFill>
              </a:rPr>
              <a:t>Rincian</a:t>
            </a:r>
            <a:r>
              <a:rPr lang="en-ID" sz="1400" dirty="0">
                <a:solidFill>
                  <a:schemeClr val="bg1"/>
                </a:solidFill>
              </a:rPr>
              <a:t> </a:t>
            </a:r>
            <a:r>
              <a:rPr lang="en-ID" sz="1400" dirty="0" err="1">
                <a:solidFill>
                  <a:schemeClr val="bg1"/>
                </a:solidFill>
              </a:rPr>
              <a:t>maksimal</a:t>
            </a:r>
            <a:r>
              <a:rPr lang="en-ID" sz="1400" dirty="0">
                <a:solidFill>
                  <a:schemeClr val="bg1"/>
                </a:solidFill>
              </a:rPr>
              <a:t> </a:t>
            </a:r>
            <a:r>
              <a:rPr lang="en-ID" sz="1400" dirty="0" err="1">
                <a:solidFill>
                  <a:schemeClr val="bg1"/>
                </a:solidFill>
              </a:rPr>
              <a:t>penahanan</a:t>
            </a:r>
            <a:r>
              <a:rPr lang="en-ID" sz="1400" dirty="0">
                <a:solidFill>
                  <a:schemeClr val="bg1"/>
                </a:solidFill>
              </a:rPr>
              <a:t> </a:t>
            </a:r>
            <a:r>
              <a:rPr lang="en-ID" sz="1400" dirty="0" err="1">
                <a:solidFill>
                  <a:schemeClr val="bg1"/>
                </a:solidFill>
              </a:rPr>
              <a:t>dari</a:t>
            </a:r>
            <a:r>
              <a:rPr lang="en-ID" sz="1400" dirty="0">
                <a:solidFill>
                  <a:schemeClr val="bg1"/>
                </a:solidFill>
              </a:rPr>
              <a:t> </a:t>
            </a:r>
            <a:r>
              <a:rPr lang="en-ID" sz="1400" dirty="0" err="1">
                <a:solidFill>
                  <a:schemeClr val="bg1"/>
                </a:solidFill>
              </a:rPr>
              <a:t>awal</a:t>
            </a:r>
            <a:r>
              <a:rPr lang="en-ID" sz="1400" dirty="0">
                <a:solidFill>
                  <a:schemeClr val="bg1"/>
                </a:solidFill>
              </a:rPr>
              <a:t> </a:t>
            </a:r>
            <a:r>
              <a:rPr lang="en-ID" sz="1400" dirty="0" err="1">
                <a:solidFill>
                  <a:schemeClr val="bg1"/>
                </a:solidFill>
              </a:rPr>
              <a:t>hingga</a:t>
            </a:r>
            <a:r>
              <a:rPr lang="en-ID" sz="1400" dirty="0">
                <a:solidFill>
                  <a:schemeClr val="bg1"/>
                </a:solidFill>
              </a:rPr>
              <a:t> </a:t>
            </a:r>
            <a:r>
              <a:rPr lang="en-ID" sz="1400" dirty="0" err="1">
                <a:solidFill>
                  <a:schemeClr val="bg1"/>
                </a:solidFill>
              </a:rPr>
              <a:t>putusan</a:t>
            </a:r>
            <a:r>
              <a:rPr lang="en-ID" sz="1400" dirty="0">
                <a:solidFill>
                  <a:schemeClr val="bg1"/>
                </a:solidFill>
              </a:rPr>
              <a:t> </a:t>
            </a:r>
            <a:r>
              <a:rPr lang="en-ID" sz="1400" dirty="0" err="1">
                <a:solidFill>
                  <a:schemeClr val="bg1"/>
                </a:solidFill>
              </a:rPr>
              <a:t>Pengadilan</a:t>
            </a:r>
            <a:r>
              <a:rPr lang="en-ID" sz="1400" dirty="0">
                <a:solidFill>
                  <a:schemeClr val="bg1"/>
                </a:solidFill>
              </a:rPr>
              <a:t> Negeri </a:t>
            </a:r>
            <a:r>
              <a:rPr lang="en-ID" sz="1400" dirty="0" err="1">
                <a:solidFill>
                  <a:schemeClr val="bg1"/>
                </a:solidFill>
              </a:rPr>
              <a:t>adalah</a:t>
            </a:r>
            <a:r>
              <a:rPr lang="en-ID" sz="1400" dirty="0">
                <a:solidFill>
                  <a:schemeClr val="bg1"/>
                </a:solidFill>
              </a:rPr>
              <a:t> </a:t>
            </a:r>
            <a:r>
              <a:rPr lang="en-ID" sz="1400" dirty="0" err="1">
                <a:solidFill>
                  <a:schemeClr val="bg1"/>
                </a:solidFill>
              </a:rPr>
              <a:t>sebagai</a:t>
            </a:r>
            <a:r>
              <a:rPr lang="en-ID" sz="1400" dirty="0">
                <a:solidFill>
                  <a:schemeClr val="bg1"/>
                </a:solidFill>
              </a:rPr>
              <a:t> </a:t>
            </a:r>
            <a:r>
              <a:rPr lang="en-ID" sz="1400" dirty="0" err="1">
                <a:solidFill>
                  <a:schemeClr val="bg1"/>
                </a:solidFill>
              </a:rPr>
              <a:t>berikut</a:t>
            </a:r>
            <a:r>
              <a:rPr lang="en-ID" sz="1400" dirty="0">
                <a:solidFill>
                  <a:schemeClr val="bg1"/>
                </a:solidFill>
              </a:rPr>
              <a:t>:</a:t>
            </a:r>
          </a:p>
          <a:p>
            <a:pPr algn="just">
              <a:buNone/>
            </a:pPr>
            <a:r>
              <a:rPr lang="en-ID" sz="1400" b="1" dirty="0">
                <a:solidFill>
                  <a:schemeClr val="bg1"/>
                </a:solidFill>
              </a:rPr>
              <a:t>1. Tingkat </a:t>
            </a:r>
            <a:r>
              <a:rPr lang="en-ID" sz="1400" b="1" dirty="0" err="1">
                <a:solidFill>
                  <a:schemeClr val="bg1"/>
                </a:solidFill>
              </a:rPr>
              <a:t>Penyidikan</a:t>
            </a:r>
            <a:r>
              <a:rPr lang="en-ID" sz="1400" b="1" dirty="0">
                <a:solidFill>
                  <a:schemeClr val="bg1"/>
                </a:solidFill>
              </a:rPr>
              <a:t> (</a:t>
            </a:r>
            <a:r>
              <a:rPr lang="en-ID" sz="1400" b="1" dirty="0" err="1">
                <a:solidFill>
                  <a:schemeClr val="bg1"/>
                </a:solidFill>
              </a:rPr>
              <a:t>Kepolisian</a:t>
            </a:r>
            <a:r>
              <a:rPr lang="en-ID" sz="1400" b="1" dirty="0">
                <a:solidFill>
                  <a:schemeClr val="bg1"/>
                </a:solidFill>
              </a:rPr>
              <a:t>) – </a:t>
            </a:r>
            <a:r>
              <a:rPr lang="en-ID" sz="1400" b="1" dirty="0" err="1">
                <a:solidFill>
                  <a:schemeClr val="bg1"/>
                </a:solidFill>
              </a:rPr>
              <a:t>Maksimal</a:t>
            </a:r>
            <a:r>
              <a:rPr lang="en-ID" sz="1400" b="1" dirty="0">
                <a:solidFill>
                  <a:schemeClr val="bg1"/>
                </a:solidFill>
              </a:rPr>
              <a:t> 60 Hari</a:t>
            </a:r>
            <a:endParaRPr lang="en-ID" sz="1400" dirty="0">
              <a:solidFill>
                <a:schemeClr val="bg1"/>
              </a:solidFill>
            </a:endParaRPr>
          </a:p>
          <a:p>
            <a:pPr algn="just">
              <a:buFont typeface="Arial" panose="020B0604020202020204" pitchFamily="34" charset="0"/>
              <a:buChar char="•"/>
            </a:pPr>
            <a:r>
              <a:rPr lang="en-ID" sz="1400" b="1" dirty="0" err="1">
                <a:solidFill>
                  <a:schemeClr val="bg1"/>
                </a:solidFill>
              </a:rPr>
              <a:t>Penahanan</a:t>
            </a:r>
            <a:r>
              <a:rPr lang="en-ID" sz="1400" b="1" dirty="0">
                <a:solidFill>
                  <a:schemeClr val="bg1"/>
                </a:solidFill>
              </a:rPr>
              <a:t> Awal:</a:t>
            </a:r>
            <a:r>
              <a:rPr lang="en-ID" sz="1400" dirty="0">
                <a:solidFill>
                  <a:schemeClr val="bg1"/>
                </a:solidFill>
              </a:rPr>
              <a:t> 20 </a:t>
            </a:r>
            <a:r>
              <a:rPr lang="en-ID" sz="1400" dirty="0" err="1">
                <a:solidFill>
                  <a:schemeClr val="bg1"/>
                </a:solidFill>
              </a:rPr>
              <a:t>hari</a:t>
            </a:r>
            <a:r>
              <a:rPr lang="en-ID" sz="1400" dirty="0">
                <a:solidFill>
                  <a:schemeClr val="bg1"/>
                </a:solidFill>
              </a:rPr>
              <a:t> (oleh </a:t>
            </a:r>
            <a:r>
              <a:rPr lang="en-ID" sz="1400" dirty="0" err="1">
                <a:solidFill>
                  <a:schemeClr val="bg1"/>
                </a:solidFill>
              </a:rPr>
              <a:t>Penyidik</a:t>
            </a:r>
            <a:r>
              <a:rPr lang="en-ID" sz="1400" dirty="0">
                <a:solidFill>
                  <a:schemeClr val="bg1"/>
                </a:solidFill>
              </a:rPr>
              <a:t>).</a:t>
            </a:r>
          </a:p>
          <a:p>
            <a:pPr algn="just">
              <a:buFont typeface="Arial" panose="020B0604020202020204" pitchFamily="34" charset="0"/>
              <a:buChar char="•"/>
            </a:pPr>
            <a:r>
              <a:rPr lang="en-ID" sz="1400" b="1" dirty="0" err="1">
                <a:solidFill>
                  <a:schemeClr val="bg1"/>
                </a:solidFill>
              </a:rPr>
              <a:t>Perpanjangan</a:t>
            </a:r>
            <a:r>
              <a:rPr lang="en-ID" sz="1400" b="1" dirty="0">
                <a:solidFill>
                  <a:schemeClr val="bg1"/>
                </a:solidFill>
              </a:rPr>
              <a:t>:</a:t>
            </a:r>
            <a:r>
              <a:rPr lang="en-ID" sz="1400" dirty="0">
                <a:solidFill>
                  <a:schemeClr val="bg1"/>
                </a:solidFill>
              </a:rPr>
              <a:t> 40 </a:t>
            </a:r>
            <a:r>
              <a:rPr lang="en-ID" sz="1400" dirty="0" err="1">
                <a:solidFill>
                  <a:schemeClr val="bg1"/>
                </a:solidFill>
              </a:rPr>
              <a:t>hari</a:t>
            </a:r>
            <a:r>
              <a:rPr lang="en-ID" sz="1400" dirty="0">
                <a:solidFill>
                  <a:schemeClr val="bg1"/>
                </a:solidFill>
              </a:rPr>
              <a:t> (</a:t>
            </a:r>
            <a:r>
              <a:rPr lang="en-ID" sz="1400" dirty="0" err="1">
                <a:solidFill>
                  <a:schemeClr val="bg1"/>
                </a:solidFill>
              </a:rPr>
              <a:t>dengan</a:t>
            </a:r>
            <a:r>
              <a:rPr lang="en-ID" sz="1400" dirty="0">
                <a:solidFill>
                  <a:schemeClr val="bg1"/>
                </a:solidFill>
              </a:rPr>
              <a:t> </a:t>
            </a:r>
            <a:r>
              <a:rPr lang="en-ID" sz="1400" dirty="0" err="1">
                <a:solidFill>
                  <a:schemeClr val="bg1"/>
                </a:solidFill>
              </a:rPr>
              <a:t>izin</a:t>
            </a:r>
            <a:r>
              <a:rPr lang="en-ID" sz="1400" dirty="0">
                <a:solidFill>
                  <a:schemeClr val="bg1"/>
                </a:solidFill>
              </a:rPr>
              <a:t> </a:t>
            </a:r>
            <a:r>
              <a:rPr lang="en-ID" sz="1400" dirty="0" err="1">
                <a:solidFill>
                  <a:schemeClr val="bg1"/>
                </a:solidFill>
              </a:rPr>
              <a:t>Penuntut</a:t>
            </a:r>
            <a:r>
              <a:rPr lang="en-ID" sz="1400" dirty="0">
                <a:solidFill>
                  <a:schemeClr val="bg1"/>
                </a:solidFill>
              </a:rPr>
              <a:t> Umum </a:t>
            </a:r>
            <a:r>
              <a:rPr lang="en-ID" sz="1400" dirty="0" err="1">
                <a:solidFill>
                  <a:schemeClr val="bg1"/>
                </a:solidFill>
              </a:rPr>
              <a:t>jika</a:t>
            </a:r>
            <a:r>
              <a:rPr lang="en-ID" sz="1400" dirty="0">
                <a:solidFill>
                  <a:schemeClr val="bg1"/>
                </a:solidFill>
              </a:rPr>
              <a:t> </a:t>
            </a:r>
            <a:r>
              <a:rPr lang="en-ID" sz="1400" dirty="0" err="1">
                <a:solidFill>
                  <a:schemeClr val="bg1"/>
                </a:solidFill>
              </a:rPr>
              <a:t>pemeriksaan</a:t>
            </a:r>
            <a:r>
              <a:rPr lang="en-ID" sz="1400" dirty="0">
                <a:solidFill>
                  <a:schemeClr val="bg1"/>
                </a:solidFill>
              </a:rPr>
              <a:t> </a:t>
            </a:r>
            <a:r>
              <a:rPr lang="en-ID" sz="1400" dirty="0" err="1">
                <a:solidFill>
                  <a:schemeClr val="bg1"/>
                </a:solidFill>
              </a:rPr>
              <a:t>belum</a:t>
            </a:r>
            <a:r>
              <a:rPr lang="en-ID" sz="1400" dirty="0">
                <a:solidFill>
                  <a:schemeClr val="bg1"/>
                </a:solidFill>
              </a:rPr>
              <a:t> </a:t>
            </a:r>
            <a:r>
              <a:rPr lang="en-ID" sz="1400" dirty="0" err="1">
                <a:solidFill>
                  <a:schemeClr val="bg1"/>
                </a:solidFill>
              </a:rPr>
              <a:t>selesai</a:t>
            </a:r>
            <a:r>
              <a:rPr lang="en-ID" sz="1400" dirty="0">
                <a:solidFill>
                  <a:schemeClr val="bg1"/>
                </a:solidFill>
              </a:rPr>
              <a:t>).</a:t>
            </a:r>
          </a:p>
          <a:p>
            <a:pPr algn="just">
              <a:buFont typeface="Arial" panose="020B0604020202020204" pitchFamily="34" charset="0"/>
              <a:buChar char="•"/>
            </a:pPr>
            <a:endParaRPr lang="en-ID" sz="1400" dirty="0">
              <a:solidFill>
                <a:schemeClr val="bg1"/>
              </a:solidFill>
            </a:endParaRPr>
          </a:p>
          <a:p>
            <a:pPr algn="just">
              <a:buNone/>
            </a:pPr>
            <a:r>
              <a:rPr lang="en-ID" sz="1400" b="1" dirty="0">
                <a:solidFill>
                  <a:schemeClr val="bg1"/>
                </a:solidFill>
              </a:rPr>
              <a:t>2. Tingkat </a:t>
            </a:r>
            <a:r>
              <a:rPr lang="en-ID" sz="1400" b="1" dirty="0" err="1">
                <a:solidFill>
                  <a:schemeClr val="bg1"/>
                </a:solidFill>
              </a:rPr>
              <a:t>Penuntutan</a:t>
            </a:r>
            <a:r>
              <a:rPr lang="en-ID" sz="1400" b="1" dirty="0">
                <a:solidFill>
                  <a:schemeClr val="bg1"/>
                </a:solidFill>
              </a:rPr>
              <a:t> (Kejaksaan) – </a:t>
            </a:r>
            <a:r>
              <a:rPr lang="en-ID" sz="1400" b="1" dirty="0" err="1">
                <a:solidFill>
                  <a:schemeClr val="bg1"/>
                </a:solidFill>
              </a:rPr>
              <a:t>Maksimal</a:t>
            </a:r>
            <a:r>
              <a:rPr lang="en-ID" sz="1400" b="1" dirty="0">
                <a:solidFill>
                  <a:schemeClr val="bg1"/>
                </a:solidFill>
              </a:rPr>
              <a:t> 50 Hari</a:t>
            </a:r>
            <a:endParaRPr lang="en-ID" sz="1400" dirty="0">
              <a:solidFill>
                <a:schemeClr val="bg1"/>
              </a:solidFill>
            </a:endParaRPr>
          </a:p>
          <a:p>
            <a:pPr algn="just">
              <a:buFont typeface="Arial" panose="020B0604020202020204" pitchFamily="34" charset="0"/>
              <a:buChar char="•"/>
            </a:pPr>
            <a:r>
              <a:rPr lang="en-ID" sz="1400" b="1" dirty="0" err="1">
                <a:solidFill>
                  <a:schemeClr val="bg1"/>
                </a:solidFill>
              </a:rPr>
              <a:t>Penahanan</a:t>
            </a:r>
            <a:r>
              <a:rPr lang="en-ID" sz="1400" b="1" dirty="0">
                <a:solidFill>
                  <a:schemeClr val="bg1"/>
                </a:solidFill>
              </a:rPr>
              <a:t> Awal:</a:t>
            </a:r>
            <a:r>
              <a:rPr lang="en-ID" sz="1400" dirty="0">
                <a:solidFill>
                  <a:schemeClr val="bg1"/>
                </a:solidFill>
              </a:rPr>
              <a:t> 20 </a:t>
            </a:r>
            <a:r>
              <a:rPr lang="en-ID" sz="1400" dirty="0" err="1">
                <a:solidFill>
                  <a:schemeClr val="bg1"/>
                </a:solidFill>
              </a:rPr>
              <a:t>hari</a:t>
            </a:r>
            <a:r>
              <a:rPr lang="en-ID" sz="1400" dirty="0">
                <a:solidFill>
                  <a:schemeClr val="bg1"/>
                </a:solidFill>
              </a:rPr>
              <a:t> (oleh </a:t>
            </a:r>
            <a:r>
              <a:rPr lang="en-ID" sz="1400" dirty="0" err="1">
                <a:solidFill>
                  <a:schemeClr val="bg1"/>
                </a:solidFill>
              </a:rPr>
              <a:t>Penuntut</a:t>
            </a:r>
            <a:r>
              <a:rPr lang="en-ID" sz="1400" dirty="0">
                <a:solidFill>
                  <a:schemeClr val="bg1"/>
                </a:solidFill>
              </a:rPr>
              <a:t> Umum setelah </a:t>
            </a:r>
            <a:r>
              <a:rPr lang="en-ID" sz="1400" dirty="0" err="1">
                <a:solidFill>
                  <a:schemeClr val="bg1"/>
                </a:solidFill>
              </a:rPr>
              <a:t>pelimpahan</a:t>
            </a:r>
            <a:r>
              <a:rPr lang="en-ID" sz="1400" dirty="0">
                <a:solidFill>
                  <a:schemeClr val="bg1"/>
                </a:solidFill>
              </a:rPr>
              <a:t> </a:t>
            </a:r>
            <a:r>
              <a:rPr lang="en-ID" sz="1400" dirty="0" err="1">
                <a:solidFill>
                  <a:schemeClr val="bg1"/>
                </a:solidFill>
              </a:rPr>
              <a:t>perkara</a:t>
            </a:r>
            <a:r>
              <a:rPr lang="en-ID" sz="1400" dirty="0">
                <a:solidFill>
                  <a:schemeClr val="bg1"/>
                </a:solidFill>
              </a:rPr>
              <a:t>/</a:t>
            </a:r>
            <a:r>
              <a:rPr lang="en-ID" sz="1400" dirty="0" err="1">
                <a:solidFill>
                  <a:schemeClr val="bg1"/>
                </a:solidFill>
              </a:rPr>
              <a:t>Tahap</a:t>
            </a:r>
            <a:r>
              <a:rPr lang="en-ID" sz="1400" dirty="0">
                <a:solidFill>
                  <a:schemeClr val="bg1"/>
                </a:solidFill>
              </a:rPr>
              <a:t> II).</a:t>
            </a:r>
          </a:p>
          <a:p>
            <a:pPr algn="just">
              <a:buFont typeface="Arial" panose="020B0604020202020204" pitchFamily="34" charset="0"/>
              <a:buChar char="•"/>
            </a:pPr>
            <a:r>
              <a:rPr lang="en-ID" sz="1400" b="1" dirty="0" err="1">
                <a:solidFill>
                  <a:schemeClr val="bg1"/>
                </a:solidFill>
              </a:rPr>
              <a:t>Perpanjangan</a:t>
            </a:r>
            <a:r>
              <a:rPr lang="en-ID" sz="1400" b="1" dirty="0">
                <a:solidFill>
                  <a:schemeClr val="bg1"/>
                </a:solidFill>
              </a:rPr>
              <a:t>:</a:t>
            </a:r>
            <a:r>
              <a:rPr lang="en-ID" sz="1400" dirty="0">
                <a:solidFill>
                  <a:schemeClr val="bg1"/>
                </a:solidFill>
              </a:rPr>
              <a:t> 30 </a:t>
            </a:r>
            <a:r>
              <a:rPr lang="en-ID" sz="1400" dirty="0" err="1">
                <a:solidFill>
                  <a:schemeClr val="bg1"/>
                </a:solidFill>
              </a:rPr>
              <a:t>hari</a:t>
            </a:r>
            <a:r>
              <a:rPr lang="en-ID" sz="1400" dirty="0">
                <a:solidFill>
                  <a:schemeClr val="bg1"/>
                </a:solidFill>
              </a:rPr>
              <a:t> (</a:t>
            </a:r>
            <a:r>
              <a:rPr lang="en-ID" sz="1400" dirty="0" err="1">
                <a:solidFill>
                  <a:schemeClr val="bg1"/>
                </a:solidFill>
              </a:rPr>
              <a:t>dengan</a:t>
            </a:r>
            <a:r>
              <a:rPr lang="en-ID" sz="1400" dirty="0">
                <a:solidFill>
                  <a:schemeClr val="bg1"/>
                </a:solidFill>
              </a:rPr>
              <a:t> </a:t>
            </a:r>
            <a:r>
              <a:rPr lang="en-ID" sz="1400" dirty="0" err="1">
                <a:solidFill>
                  <a:schemeClr val="bg1"/>
                </a:solidFill>
              </a:rPr>
              <a:t>izin</a:t>
            </a:r>
            <a:r>
              <a:rPr lang="en-ID" sz="1400" dirty="0">
                <a:solidFill>
                  <a:schemeClr val="bg1"/>
                </a:solidFill>
              </a:rPr>
              <a:t> </a:t>
            </a:r>
            <a:r>
              <a:rPr lang="en-ID" sz="1400" dirty="0" err="1">
                <a:solidFill>
                  <a:schemeClr val="bg1"/>
                </a:solidFill>
              </a:rPr>
              <a:t>Ketua</a:t>
            </a:r>
            <a:r>
              <a:rPr lang="en-ID" sz="1400" dirty="0">
                <a:solidFill>
                  <a:schemeClr val="bg1"/>
                </a:solidFill>
              </a:rPr>
              <a:t> </a:t>
            </a:r>
            <a:r>
              <a:rPr lang="en-ID" sz="1400" dirty="0" err="1">
                <a:solidFill>
                  <a:schemeClr val="bg1"/>
                </a:solidFill>
              </a:rPr>
              <a:t>Pengadilan</a:t>
            </a:r>
            <a:r>
              <a:rPr lang="en-ID" sz="1400" dirty="0">
                <a:solidFill>
                  <a:schemeClr val="bg1"/>
                </a:solidFill>
              </a:rPr>
              <a:t> Negeri </a:t>
            </a:r>
            <a:r>
              <a:rPr lang="en-ID" sz="1400" dirty="0" err="1">
                <a:solidFill>
                  <a:schemeClr val="bg1"/>
                </a:solidFill>
              </a:rPr>
              <a:t>setempat</a:t>
            </a:r>
            <a:r>
              <a:rPr lang="en-ID" sz="1400" dirty="0">
                <a:solidFill>
                  <a:schemeClr val="bg1"/>
                </a:solidFill>
              </a:rPr>
              <a:t>).</a:t>
            </a:r>
          </a:p>
          <a:p>
            <a:pPr algn="just">
              <a:buFont typeface="Arial" panose="020B0604020202020204" pitchFamily="34" charset="0"/>
              <a:buChar char="•"/>
            </a:pPr>
            <a:endParaRPr lang="en-ID" sz="1400" dirty="0">
              <a:solidFill>
                <a:schemeClr val="bg1"/>
              </a:solidFill>
            </a:endParaRPr>
          </a:p>
          <a:p>
            <a:pPr algn="just">
              <a:buNone/>
            </a:pPr>
            <a:r>
              <a:rPr lang="en-ID" sz="1400" b="1" dirty="0">
                <a:solidFill>
                  <a:schemeClr val="bg1"/>
                </a:solidFill>
              </a:rPr>
              <a:t>3. Tingkat </a:t>
            </a:r>
            <a:r>
              <a:rPr lang="en-ID" sz="1400" b="1" dirty="0" err="1">
                <a:solidFill>
                  <a:schemeClr val="bg1"/>
                </a:solidFill>
              </a:rPr>
              <a:t>Pemeriksaan</a:t>
            </a:r>
            <a:r>
              <a:rPr lang="en-ID" sz="1400" b="1" dirty="0">
                <a:solidFill>
                  <a:schemeClr val="bg1"/>
                </a:solidFill>
              </a:rPr>
              <a:t> (</a:t>
            </a:r>
            <a:r>
              <a:rPr lang="en-ID" sz="1400" b="1" dirty="0" err="1">
                <a:solidFill>
                  <a:schemeClr val="bg1"/>
                </a:solidFill>
              </a:rPr>
              <a:t>Pengadilan</a:t>
            </a:r>
            <a:r>
              <a:rPr lang="en-ID" sz="1400" b="1" dirty="0">
                <a:solidFill>
                  <a:schemeClr val="bg1"/>
                </a:solidFill>
              </a:rPr>
              <a:t> Negeri) – </a:t>
            </a:r>
            <a:r>
              <a:rPr lang="en-ID" sz="1400" b="1" dirty="0" err="1">
                <a:solidFill>
                  <a:schemeClr val="bg1"/>
                </a:solidFill>
              </a:rPr>
              <a:t>Maksimal</a:t>
            </a:r>
            <a:r>
              <a:rPr lang="en-ID" sz="1400" b="1" dirty="0">
                <a:solidFill>
                  <a:schemeClr val="bg1"/>
                </a:solidFill>
              </a:rPr>
              <a:t> 90 Hari</a:t>
            </a:r>
            <a:endParaRPr lang="en-ID" sz="1400" dirty="0">
              <a:solidFill>
                <a:schemeClr val="bg1"/>
              </a:solidFill>
            </a:endParaRPr>
          </a:p>
          <a:p>
            <a:pPr algn="just">
              <a:buFont typeface="Arial" panose="020B0604020202020204" pitchFamily="34" charset="0"/>
              <a:buChar char="•"/>
            </a:pPr>
            <a:r>
              <a:rPr lang="en-ID" sz="1400" b="1" dirty="0" err="1">
                <a:solidFill>
                  <a:schemeClr val="bg1"/>
                </a:solidFill>
              </a:rPr>
              <a:t>Penahanan</a:t>
            </a:r>
            <a:r>
              <a:rPr lang="en-ID" sz="1400" b="1" dirty="0">
                <a:solidFill>
                  <a:schemeClr val="bg1"/>
                </a:solidFill>
              </a:rPr>
              <a:t> Awal:</a:t>
            </a:r>
            <a:r>
              <a:rPr lang="en-ID" sz="1400" dirty="0">
                <a:solidFill>
                  <a:schemeClr val="bg1"/>
                </a:solidFill>
              </a:rPr>
              <a:t> 30 </a:t>
            </a:r>
            <a:r>
              <a:rPr lang="en-ID" sz="1400" dirty="0" err="1">
                <a:solidFill>
                  <a:schemeClr val="bg1"/>
                </a:solidFill>
              </a:rPr>
              <a:t>hari</a:t>
            </a:r>
            <a:r>
              <a:rPr lang="en-ID" sz="1400" dirty="0">
                <a:solidFill>
                  <a:schemeClr val="bg1"/>
                </a:solidFill>
              </a:rPr>
              <a:t> (</a:t>
            </a:r>
            <a:r>
              <a:rPr lang="en-ID" sz="1400" dirty="0" err="1">
                <a:solidFill>
                  <a:schemeClr val="bg1"/>
                </a:solidFill>
              </a:rPr>
              <a:t>berdasarkan</a:t>
            </a:r>
            <a:r>
              <a:rPr lang="en-ID" sz="1400" dirty="0">
                <a:solidFill>
                  <a:schemeClr val="bg1"/>
                </a:solidFill>
              </a:rPr>
              <a:t> </a:t>
            </a:r>
            <a:r>
              <a:rPr lang="en-ID" sz="1400" dirty="0" err="1">
                <a:solidFill>
                  <a:schemeClr val="bg1"/>
                </a:solidFill>
              </a:rPr>
              <a:t>Penetapan</a:t>
            </a:r>
            <a:r>
              <a:rPr lang="en-ID" sz="1400" dirty="0">
                <a:solidFill>
                  <a:schemeClr val="bg1"/>
                </a:solidFill>
              </a:rPr>
              <a:t> Hakim </a:t>
            </a:r>
            <a:r>
              <a:rPr lang="en-ID" sz="1400" dirty="0" err="1">
                <a:solidFill>
                  <a:schemeClr val="bg1"/>
                </a:solidFill>
              </a:rPr>
              <a:t>Pengadilan</a:t>
            </a:r>
            <a:r>
              <a:rPr lang="en-ID" sz="1400" dirty="0">
                <a:solidFill>
                  <a:schemeClr val="bg1"/>
                </a:solidFill>
              </a:rPr>
              <a:t> Negeri).</a:t>
            </a:r>
          </a:p>
          <a:p>
            <a:pPr algn="just">
              <a:buFont typeface="Arial" panose="020B0604020202020204" pitchFamily="34" charset="0"/>
              <a:buChar char="•"/>
            </a:pPr>
            <a:r>
              <a:rPr lang="en-ID" sz="1400" b="1" dirty="0" err="1">
                <a:solidFill>
                  <a:schemeClr val="bg1"/>
                </a:solidFill>
              </a:rPr>
              <a:t>Perpanjangan</a:t>
            </a:r>
            <a:r>
              <a:rPr lang="en-ID" sz="1400" b="1" dirty="0">
                <a:solidFill>
                  <a:schemeClr val="bg1"/>
                </a:solidFill>
              </a:rPr>
              <a:t>:</a:t>
            </a:r>
            <a:r>
              <a:rPr lang="en-ID" sz="1400" dirty="0">
                <a:solidFill>
                  <a:schemeClr val="bg1"/>
                </a:solidFill>
              </a:rPr>
              <a:t> 60 </a:t>
            </a:r>
            <a:r>
              <a:rPr lang="en-ID" sz="1400" dirty="0" err="1">
                <a:solidFill>
                  <a:schemeClr val="bg1"/>
                </a:solidFill>
              </a:rPr>
              <a:t>hari</a:t>
            </a:r>
            <a:r>
              <a:rPr lang="en-ID" sz="1400" dirty="0">
                <a:solidFill>
                  <a:schemeClr val="bg1"/>
                </a:solidFill>
              </a:rPr>
              <a:t> (oleh </a:t>
            </a:r>
            <a:r>
              <a:rPr lang="en-ID" sz="1400" dirty="0" err="1">
                <a:solidFill>
                  <a:schemeClr val="bg1"/>
                </a:solidFill>
              </a:rPr>
              <a:t>Ketua</a:t>
            </a:r>
            <a:r>
              <a:rPr lang="en-ID" sz="1400" dirty="0">
                <a:solidFill>
                  <a:schemeClr val="bg1"/>
                </a:solidFill>
              </a:rPr>
              <a:t> </a:t>
            </a:r>
            <a:r>
              <a:rPr lang="en-ID" sz="1400" dirty="0" err="1">
                <a:solidFill>
                  <a:schemeClr val="bg1"/>
                </a:solidFill>
              </a:rPr>
              <a:t>Pengadilan</a:t>
            </a:r>
            <a:r>
              <a:rPr lang="en-ID" sz="1400" dirty="0">
                <a:solidFill>
                  <a:schemeClr val="bg1"/>
                </a:solidFill>
              </a:rPr>
              <a:t> Negeri </a:t>
            </a:r>
            <a:r>
              <a:rPr lang="en-ID" sz="1400" dirty="0" err="1">
                <a:solidFill>
                  <a:schemeClr val="bg1"/>
                </a:solidFill>
              </a:rPr>
              <a:t>untuk</a:t>
            </a:r>
            <a:r>
              <a:rPr lang="en-ID" sz="1400" dirty="0">
                <a:solidFill>
                  <a:schemeClr val="bg1"/>
                </a:solidFill>
              </a:rPr>
              <a:t> </a:t>
            </a:r>
            <a:r>
              <a:rPr lang="en-ID" sz="1400" dirty="0" err="1">
                <a:solidFill>
                  <a:schemeClr val="bg1"/>
                </a:solidFill>
              </a:rPr>
              <a:t>perkara</a:t>
            </a:r>
            <a:r>
              <a:rPr lang="en-ID" sz="1400" dirty="0">
                <a:solidFill>
                  <a:schemeClr val="bg1"/>
                </a:solidFill>
              </a:rPr>
              <a:t> yang </a:t>
            </a:r>
            <a:r>
              <a:rPr lang="en-ID" sz="1400" dirty="0" err="1">
                <a:solidFill>
                  <a:schemeClr val="bg1"/>
                </a:solidFill>
              </a:rPr>
              <a:t>belum</a:t>
            </a:r>
            <a:r>
              <a:rPr lang="en-ID" sz="1400" dirty="0">
                <a:solidFill>
                  <a:schemeClr val="bg1"/>
                </a:solidFill>
              </a:rPr>
              <a:t> </a:t>
            </a:r>
            <a:r>
              <a:rPr lang="en-ID" sz="1400" dirty="0" err="1">
                <a:solidFill>
                  <a:schemeClr val="bg1"/>
                </a:solidFill>
              </a:rPr>
              <a:t>putus</a:t>
            </a:r>
            <a:r>
              <a:rPr lang="en-ID" sz="1400" dirty="0">
                <a:solidFill>
                  <a:schemeClr val="bg1"/>
                </a:solidFill>
              </a:rPr>
              <a:t>).</a:t>
            </a:r>
          </a:p>
          <a:p>
            <a:pPr algn="just">
              <a:buNone/>
            </a:pPr>
            <a:r>
              <a:rPr lang="en-ID" sz="1400" b="1" dirty="0">
                <a:solidFill>
                  <a:schemeClr val="bg1"/>
                </a:solidFill>
              </a:rPr>
              <a:t>Total </a:t>
            </a:r>
            <a:r>
              <a:rPr lang="en-ID" sz="1400" b="1" dirty="0" err="1">
                <a:solidFill>
                  <a:schemeClr val="bg1"/>
                </a:solidFill>
              </a:rPr>
              <a:t>Akumulasi</a:t>
            </a:r>
            <a:r>
              <a:rPr lang="en-ID" sz="1400" b="1" dirty="0">
                <a:solidFill>
                  <a:schemeClr val="bg1"/>
                </a:solidFill>
              </a:rPr>
              <a:t> Waktu </a:t>
            </a:r>
            <a:r>
              <a:rPr lang="en-ID" sz="1400" b="1" dirty="0" err="1">
                <a:solidFill>
                  <a:schemeClr val="bg1"/>
                </a:solidFill>
              </a:rPr>
              <a:t>Penahanan</a:t>
            </a:r>
            <a:r>
              <a:rPr lang="en-ID" sz="1400" b="1" dirty="0">
                <a:solidFill>
                  <a:schemeClr val="bg1"/>
                </a:solidFill>
              </a:rPr>
              <a:t>:</a:t>
            </a:r>
            <a:r>
              <a:rPr lang="en-ID" sz="1400" dirty="0">
                <a:solidFill>
                  <a:schemeClr val="bg1"/>
                </a:solidFill>
              </a:rPr>
              <a:t> </a:t>
            </a:r>
            <a:r>
              <a:rPr lang="en-ID" sz="1400" b="1" dirty="0">
                <a:solidFill>
                  <a:schemeClr val="bg1"/>
                </a:solidFill>
              </a:rPr>
              <a:t>60 Hari (Polisi) + 50 Hari (Jaksa) + 90 Hari (Hakim PN) = 200 Hari</a:t>
            </a:r>
            <a:endParaRPr lang="en-ID" sz="1400" dirty="0">
              <a:solidFill>
                <a:schemeClr val="bg1"/>
              </a:solidFill>
            </a:endParaRPr>
          </a:p>
          <a:p>
            <a:pPr algn="just">
              <a:buNone/>
            </a:pPr>
            <a:r>
              <a:rPr lang="en-ID" sz="1400" i="1" dirty="0">
                <a:solidFill>
                  <a:schemeClr val="bg1"/>
                </a:solidFill>
              </a:rPr>
              <a:t>(</a:t>
            </a:r>
            <a:r>
              <a:rPr lang="en-ID" sz="1400" i="1" dirty="0" err="1">
                <a:solidFill>
                  <a:schemeClr val="bg1"/>
                </a:solidFill>
              </a:rPr>
              <a:t>Catatan</a:t>
            </a:r>
            <a:r>
              <a:rPr lang="en-ID" sz="1400" i="1" dirty="0">
                <a:solidFill>
                  <a:schemeClr val="bg1"/>
                </a:solidFill>
              </a:rPr>
              <a:t> </a:t>
            </a:r>
            <a:r>
              <a:rPr lang="en-ID" sz="1400" i="1" dirty="0" err="1">
                <a:solidFill>
                  <a:schemeClr val="bg1"/>
                </a:solidFill>
              </a:rPr>
              <a:t>Tambahan</a:t>
            </a:r>
            <a:r>
              <a:rPr lang="en-ID" sz="1400" i="1" dirty="0">
                <a:solidFill>
                  <a:schemeClr val="bg1"/>
                </a:solidFill>
              </a:rPr>
              <a:t> </a:t>
            </a:r>
            <a:r>
              <a:rPr lang="en-ID" sz="1400" i="1" dirty="0" err="1">
                <a:solidFill>
                  <a:schemeClr val="bg1"/>
                </a:solidFill>
              </a:rPr>
              <a:t>untuk</a:t>
            </a:r>
            <a:r>
              <a:rPr lang="en-ID" sz="1400" i="1" dirty="0">
                <a:solidFill>
                  <a:schemeClr val="bg1"/>
                </a:solidFill>
              </a:rPr>
              <a:t> Slide: Jika </a:t>
            </a:r>
            <a:r>
              <a:rPr lang="en-ID" sz="1400" i="1" dirty="0" err="1">
                <a:solidFill>
                  <a:schemeClr val="bg1"/>
                </a:solidFill>
              </a:rPr>
              <a:t>dalam</a:t>
            </a:r>
            <a:r>
              <a:rPr lang="en-ID" sz="1400" i="1" dirty="0">
                <a:solidFill>
                  <a:schemeClr val="bg1"/>
                </a:solidFill>
              </a:rPr>
              <a:t> batas </a:t>
            </a:r>
            <a:r>
              <a:rPr lang="en-ID" sz="1400" i="1" dirty="0" err="1">
                <a:solidFill>
                  <a:schemeClr val="bg1"/>
                </a:solidFill>
              </a:rPr>
              <a:t>waktu</a:t>
            </a:r>
            <a:r>
              <a:rPr lang="en-ID" sz="1400" i="1" dirty="0">
                <a:solidFill>
                  <a:schemeClr val="bg1"/>
                </a:solidFill>
              </a:rPr>
              <a:t> </a:t>
            </a:r>
            <a:r>
              <a:rPr lang="en-ID" sz="1400" i="1" dirty="0" err="1">
                <a:solidFill>
                  <a:schemeClr val="bg1"/>
                </a:solidFill>
              </a:rPr>
              <a:t>maksimal</a:t>
            </a:r>
            <a:r>
              <a:rPr lang="en-ID" sz="1400" i="1" dirty="0">
                <a:solidFill>
                  <a:schemeClr val="bg1"/>
                </a:solidFill>
              </a:rPr>
              <a:t> </a:t>
            </a:r>
            <a:r>
              <a:rPr lang="en-ID" sz="1400" i="1" dirty="0" err="1">
                <a:solidFill>
                  <a:schemeClr val="bg1"/>
                </a:solidFill>
              </a:rPr>
              <a:t>tersebut</a:t>
            </a:r>
            <a:r>
              <a:rPr lang="en-ID" sz="1400" i="1" dirty="0">
                <a:solidFill>
                  <a:schemeClr val="bg1"/>
                </a:solidFill>
              </a:rPr>
              <a:t> (200 </a:t>
            </a:r>
            <a:r>
              <a:rPr lang="en-ID" sz="1400" i="1" dirty="0" err="1">
                <a:solidFill>
                  <a:schemeClr val="bg1"/>
                </a:solidFill>
              </a:rPr>
              <a:t>hari</a:t>
            </a:r>
            <a:r>
              <a:rPr lang="en-ID" sz="1400" i="1" dirty="0">
                <a:solidFill>
                  <a:schemeClr val="bg1"/>
                </a:solidFill>
              </a:rPr>
              <a:t>) </a:t>
            </a:r>
            <a:r>
              <a:rPr lang="en-ID" sz="1400" i="1" dirty="0" err="1">
                <a:solidFill>
                  <a:schemeClr val="bg1"/>
                </a:solidFill>
              </a:rPr>
              <a:t>perkara</a:t>
            </a:r>
            <a:r>
              <a:rPr lang="en-ID" sz="1400" i="1" dirty="0">
                <a:solidFill>
                  <a:schemeClr val="bg1"/>
                </a:solidFill>
              </a:rPr>
              <a:t> </a:t>
            </a:r>
            <a:r>
              <a:rPr lang="en-ID" sz="1400" i="1" dirty="0" err="1">
                <a:solidFill>
                  <a:schemeClr val="bg1"/>
                </a:solidFill>
              </a:rPr>
              <a:t>belum</a:t>
            </a:r>
            <a:r>
              <a:rPr lang="en-ID" sz="1400" i="1" dirty="0">
                <a:solidFill>
                  <a:schemeClr val="bg1"/>
                </a:solidFill>
              </a:rPr>
              <a:t> juga </a:t>
            </a:r>
            <a:r>
              <a:rPr lang="en-ID" sz="1400" i="1" dirty="0" err="1">
                <a:solidFill>
                  <a:schemeClr val="bg1"/>
                </a:solidFill>
              </a:rPr>
              <a:t>selesai</a:t>
            </a:r>
            <a:r>
              <a:rPr lang="en-ID" sz="1400" i="1" dirty="0">
                <a:solidFill>
                  <a:schemeClr val="bg1"/>
                </a:solidFill>
              </a:rPr>
              <a:t> </a:t>
            </a:r>
            <a:r>
              <a:rPr lang="en-ID" sz="1400" i="1" dirty="0" err="1">
                <a:solidFill>
                  <a:schemeClr val="bg1"/>
                </a:solidFill>
              </a:rPr>
              <a:t>atau</a:t>
            </a:r>
            <a:r>
              <a:rPr lang="en-ID" sz="1400" i="1" dirty="0">
                <a:solidFill>
                  <a:schemeClr val="bg1"/>
                </a:solidFill>
              </a:rPr>
              <a:t> </a:t>
            </a:r>
            <a:r>
              <a:rPr lang="en-ID" sz="1400" i="1" dirty="0" err="1">
                <a:solidFill>
                  <a:schemeClr val="bg1"/>
                </a:solidFill>
              </a:rPr>
              <a:t>belum</a:t>
            </a:r>
            <a:r>
              <a:rPr lang="en-ID" sz="1400" i="1" dirty="0">
                <a:solidFill>
                  <a:schemeClr val="bg1"/>
                </a:solidFill>
              </a:rPr>
              <a:t> </a:t>
            </a:r>
            <a:r>
              <a:rPr lang="en-ID" sz="1400" i="1" dirty="0" err="1">
                <a:solidFill>
                  <a:schemeClr val="bg1"/>
                </a:solidFill>
              </a:rPr>
              <a:t>diputus</a:t>
            </a:r>
            <a:r>
              <a:rPr lang="en-ID" sz="1400" i="1" dirty="0">
                <a:solidFill>
                  <a:schemeClr val="bg1"/>
                </a:solidFill>
              </a:rPr>
              <a:t> oleh </a:t>
            </a:r>
            <a:r>
              <a:rPr lang="en-ID" sz="1400" i="1" dirty="0" err="1">
                <a:solidFill>
                  <a:schemeClr val="bg1"/>
                </a:solidFill>
              </a:rPr>
              <a:t>Pengadilan</a:t>
            </a:r>
            <a:r>
              <a:rPr lang="en-ID" sz="1400" i="1" dirty="0">
                <a:solidFill>
                  <a:schemeClr val="bg1"/>
                </a:solidFill>
              </a:rPr>
              <a:t> Negeri, </a:t>
            </a:r>
            <a:r>
              <a:rPr lang="en-ID" sz="1400" i="1" dirty="0" err="1">
                <a:solidFill>
                  <a:schemeClr val="bg1"/>
                </a:solidFill>
              </a:rPr>
              <a:t>maka</a:t>
            </a:r>
            <a:r>
              <a:rPr lang="en-ID" sz="1400" i="1" dirty="0">
                <a:solidFill>
                  <a:schemeClr val="bg1"/>
                </a:solidFill>
              </a:rPr>
              <a:t> </a:t>
            </a:r>
            <a:r>
              <a:rPr lang="en-ID" sz="1400" i="1" dirty="0" err="1">
                <a:solidFill>
                  <a:schemeClr val="bg1"/>
                </a:solidFill>
              </a:rPr>
              <a:t>tersangka</a:t>
            </a:r>
            <a:r>
              <a:rPr lang="en-ID" sz="1400" i="1" dirty="0">
                <a:solidFill>
                  <a:schemeClr val="bg1"/>
                </a:solidFill>
              </a:rPr>
              <a:t> </a:t>
            </a:r>
            <a:r>
              <a:rPr lang="en-ID" sz="1400" i="1" dirty="0" err="1">
                <a:solidFill>
                  <a:schemeClr val="bg1"/>
                </a:solidFill>
              </a:rPr>
              <a:t>atau</a:t>
            </a:r>
            <a:r>
              <a:rPr lang="en-ID" sz="1400" i="1" dirty="0">
                <a:solidFill>
                  <a:schemeClr val="bg1"/>
                </a:solidFill>
              </a:rPr>
              <a:t> </a:t>
            </a:r>
            <a:r>
              <a:rPr lang="en-ID" sz="1400" i="1" dirty="0" err="1">
                <a:solidFill>
                  <a:schemeClr val="bg1"/>
                </a:solidFill>
              </a:rPr>
              <a:t>terdakwa</a:t>
            </a:r>
            <a:r>
              <a:rPr lang="en-ID" sz="1400" i="1" dirty="0">
                <a:solidFill>
                  <a:schemeClr val="bg1"/>
                </a:solidFill>
              </a:rPr>
              <a:t> </a:t>
            </a:r>
            <a:r>
              <a:rPr lang="en-ID" sz="1400" b="1" i="1" dirty="0">
                <a:solidFill>
                  <a:schemeClr val="bg1"/>
                </a:solidFill>
              </a:rPr>
              <a:t>demi hukum </a:t>
            </a:r>
            <a:r>
              <a:rPr lang="en-ID" sz="1400" b="1" i="1" dirty="0" err="1">
                <a:solidFill>
                  <a:schemeClr val="bg1"/>
                </a:solidFill>
              </a:rPr>
              <a:t>harus</a:t>
            </a:r>
            <a:r>
              <a:rPr lang="en-ID" sz="1400" b="1" i="1" dirty="0">
                <a:solidFill>
                  <a:schemeClr val="bg1"/>
                </a:solidFill>
              </a:rPr>
              <a:t> </a:t>
            </a:r>
            <a:r>
              <a:rPr lang="en-ID" sz="1400" b="1" i="1" dirty="0" err="1">
                <a:solidFill>
                  <a:schemeClr val="bg1"/>
                </a:solidFill>
              </a:rPr>
              <a:t>dikeluarkan</a:t>
            </a:r>
            <a:r>
              <a:rPr lang="en-ID" sz="1400" b="1" i="1" dirty="0">
                <a:solidFill>
                  <a:schemeClr val="bg1"/>
                </a:solidFill>
              </a:rPr>
              <a:t> </a:t>
            </a:r>
            <a:r>
              <a:rPr lang="en-ID" sz="1400" b="1" i="1" dirty="0" err="1">
                <a:solidFill>
                  <a:schemeClr val="bg1"/>
                </a:solidFill>
              </a:rPr>
              <a:t>dari</a:t>
            </a:r>
            <a:r>
              <a:rPr lang="en-ID" sz="1400" b="1" i="1" dirty="0">
                <a:solidFill>
                  <a:schemeClr val="bg1"/>
                </a:solidFill>
              </a:rPr>
              <a:t> </a:t>
            </a:r>
            <a:r>
              <a:rPr lang="en-ID" sz="1400" b="1" i="1" dirty="0" err="1">
                <a:solidFill>
                  <a:schemeClr val="bg1"/>
                </a:solidFill>
              </a:rPr>
              <a:t>tahanan</a:t>
            </a:r>
            <a:r>
              <a:rPr lang="en-ID" sz="1400" i="1" dirty="0">
                <a:solidFill>
                  <a:schemeClr val="bg1"/>
                </a:solidFill>
              </a:rPr>
              <a:t>)</a:t>
            </a:r>
            <a:endParaRPr lang="en-ID" sz="1400" dirty="0">
              <a:solidFill>
                <a:schemeClr val="bg1"/>
              </a:solidFill>
            </a:endParaRPr>
          </a:p>
        </p:txBody>
      </p:sp>
    </p:spTree>
    <p:extLst>
      <p:ext uri="{BB962C8B-B14F-4D97-AF65-F5344CB8AC3E}">
        <p14:creationId xmlns:p14="http://schemas.microsoft.com/office/powerpoint/2010/main" val="36738360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90B10"/>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9625"/>
            <a:ext cx="12192000" cy="6858000"/>
          </a:xfrm>
          <a:prstGeom prst="rect">
            <a:avLst/>
          </a:prstGeom>
        </p:spPr>
      </p:pic>
      <p:sp>
        <p:nvSpPr>
          <p:cNvPr id="3" name="TextBox 2"/>
          <p:cNvSpPr txBox="1"/>
          <p:nvPr/>
        </p:nvSpPr>
        <p:spPr>
          <a:xfrm>
            <a:off x="666750" y="571500"/>
            <a:ext cx="5400675" cy="1066800"/>
          </a:xfrm>
          <a:prstGeom prst="rect">
            <a:avLst/>
          </a:prstGeom>
          <a:noFill/>
        </p:spPr>
        <p:txBody>
          <a:bodyPr wrap="square" lIns="0" tIns="0" rIns="0" bIns="0" anchor="t">
            <a:spAutoFit/>
          </a:bodyPr>
          <a:lstStyle/>
          <a:p>
            <a:pPr algn="l"/>
            <a:r>
              <a:rPr sz="3150" b="0" i="0" u="none">
                <a:solidFill>
                  <a:srgbClr val="F8FAFC"/>
                </a:solidFill>
                <a:latin typeface="Playfair Display SemiBold"/>
              </a:rPr>
              <a:t>Pra-Penuntutan &amp; Pelimpahan Berkas</a:t>
            </a:r>
          </a:p>
        </p:txBody>
      </p:sp>
      <p:sp>
        <p:nvSpPr>
          <p:cNvPr id="5" name="Rectangle 4"/>
          <p:cNvSpPr/>
          <p:nvPr/>
        </p:nvSpPr>
        <p:spPr>
          <a:xfrm>
            <a:off x="2857500" y="1162050"/>
            <a:ext cx="762000" cy="28575"/>
          </a:xfrm>
          <a:prstGeom prst="rect">
            <a:avLst/>
          </a:prstGeom>
          <a:solidFill>
            <a:srgbClr val="C5A0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66750" y="2309961"/>
            <a:ext cx="5400675" cy="409575"/>
          </a:xfrm>
          <a:prstGeom prst="rect">
            <a:avLst/>
          </a:prstGeom>
          <a:noFill/>
        </p:spPr>
        <p:txBody>
          <a:bodyPr wrap="square" lIns="0" tIns="0" rIns="0" bIns="0" anchor="t">
            <a:spAutoFit/>
          </a:bodyPr>
          <a:lstStyle/>
          <a:p>
            <a:pPr algn="l"/>
            <a:r>
              <a:rPr sz="2400" b="0" i="0" u="none" dirty="0" err="1">
                <a:solidFill>
                  <a:srgbClr val="C5A059"/>
                </a:solidFill>
                <a:latin typeface="Playfair Display SemiBold"/>
              </a:rPr>
              <a:t>Dinamika</a:t>
            </a:r>
            <a:r>
              <a:rPr sz="2400" b="0" i="0" u="none" dirty="0">
                <a:solidFill>
                  <a:srgbClr val="C5A059"/>
                </a:solidFill>
                <a:latin typeface="Playfair Display SemiBold"/>
              </a:rPr>
              <a:t> P-19 dan P-21</a:t>
            </a:r>
          </a:p>
        </p:txBody>
      </p:sp>
      <p:sp>
        <p:nvSpPr>
          <p:cNvPr id="7" name="TextBox 6"/>
          <p:cNvSpPr txBox="1"/>
          <p:nvPr/>
        </p:nvSpPr>
        <p:spPr>
          <a:xfrm>
            <a:off x="666750" y="2910036"/>
            <a:ext cx="5143500" cy="548580"/>
          </a:xfrm>
          <a:prstGeom prst="rect">
            <a:avLst/>
          </a:prstGeom>
          <a:noFill/>
        </p:spPr>
        <p:txBody>
          <a:bodyPr wrap="square" lIns="0" tIns="0" rIns="0" bIns="0" anchor="t">
            <a:spAutoFit/>
          </a:bodyPr>
          <a:lstStyle/>
          <a:p>
            <a:pPr algn="l">
              <a:lnSpc>
                <a:spcPts val="2160"/>
              </a:lnSpc>
            </a:pPr>
            <a:r>
              <a:rPr sz="1350" b="0" i="0" u="none" dirty="0" err="1">
                <a:solidFill>
                  <a:srgbClr val="A0AABF"/>
                </a:solidFill>
                <a:latin typeface="Plus Jakarta Sans"/>
              </a:rPr>
              <a:t>Berdasarkan</a:t>
            </a:r>
            <a:r>
              <a:rPr sz="1350" b="0" i="0" u="none" dirty="0">
                <a:solidFill>
                  <a:srgbClr val="A0AABF"/>
                </a:solidFill>
                <a:latin typeface="Plus Jakarta Sans"/>
              </a:rPr>
              <a:t> Pasal 138 KUHAP, setelah </a:t>
            </a:r>
            <a:r>
              <a:rPr sz="1350" b="0" i="0" u="none" dirty="0" err="1">
                <a:solidFill>
                  <a:srgbClr val="A0AABF"/>
                </a:solidFill>
                <a:latin typeface="Plus Jakarta Sans"/>
              </a:rPr>
              <a:t>penyidikan</a:t>
            </a:r>
            <a:r>
              <a:rPr sz="1350" b="0" i="0" u="none" dirty="0">
                <a:solidFill>
                  <a:srgbClr val="A0AABF"/>
                </a:solidFill>
                <a:latin typeface="Plus Jakarta Sans"/>
              </a:rPr>
              <a:t> </a:t>
            </a:r>
            <a:r>
              <a:rPr sz="1350" b="0" i="0" u="none" dirty="0" err="1">
                <a:solidFill>
                  <a:srgbClr val="A0AABF"/>
                </a:solidFill>
                <a:latin typeface="Plus Jakarta Sans"/>
              </a:rPr>
              <a:t>selesai</a:t>
            </a:r>
            <a:r>
              <a:rPr sz="1350" b="0" i="0" u="none" dirty="0">
                <a:solidFill>
                  <a:srgbClr val="A0AABF"/>
                </a:solidFill>
                <a:latin typeface="Plus Jakarta Sans"/>
              </a:rPr>
              <a:t>, </a:t>
            </a:r>
            <a:r>
              <a:rPr sz="1350" b="0" i="0" u="none" dirty="0" err="1">
                <a:solidFill>
                  <a:srgbClr val="A0AABF"/>
                </a:solidFill>
                <a:latin typeface="Plus Jakarta Sans"/>
              </a:rPr>
              <a:t>berkas</a:t>
            </a:r>
            <a:r>
              <a:rPr sz="1350" b="0" i="0" u="none" dirty="0">
                <a:solidFill>
                  <a:srgbClr val="A0AABF"/>
                </a:solidFill>
                <a:latin typeface="Plus Jakarta Sans"/>
              </a:rPr>
              <a:t> </a:t>
            </a:r>
            <a:r>
              <a:rPr sz="1350" b="0" i="0" u="none" dirty="0" err="1">
                <a:solidFill>
                  <a:srgbClr val="A0AABF"/>
                </a:solidFill>
                <a:latin typeface="Plus Jakarta Sans"/>
              </a:rPr>
              <a:t>dilimpahkan</a:t>
            </a:r>
            <a:r>
              <a:rPr sz="1350" b="0" i="0" u="none" dirty="0">
                <a:solidFill>
                  <a:srgbClr val="A0AABF"/>
                </a:solidFill>
                <a:latin typeface="Plus Jakarta Sans"/>
              </a:rPr>
              <a:t> </a:t>
            </a:r>
            <a:r>
              <a:rPr sz="1350" b="0" i="0" u="none" dirty="0" err="1">
                <a:solidFill>
                  <a:srgbClr val="A0AABF"/>
                </a:solidFill>
                <a:latin typeface="Plus Jakarta Sans"/>
              </a:rPr>
              <a:t>ke</a:t>
            </a:r>
            <a:r>
              <a:rPr sz="1350" b="0" i="0" u="none" dirty="0">
                <a:solidFill>
                  <a:srgbClr val="A0AABF"/>
                </a:solidFill>
                <a:latin typeface="Plus Jakarta Sans"/>
              </a:rPr>
              <a:t> </a:t>
            </a:r>
            <a:r>
              <a:rPr sz="1350" b="0" i="0" u="none" dirty="0" err="1">
                <a:solidFill>
                  <a:srgbClr val="A0AABF"/>
                </a:solidFill>
                <a:latin typeface="Plus Jakarta Sans"/>
              </a:rPr>
              <a:t>Penuntut</a:t>
            </a:r>
            <a:r>
              <a:rPr sz="1350" b="0" i="0" u="none" dirty="0">
                <a:solidFill>
                  <a:srgbClr val="A0AABF"/>
                </a:solidFill>
                <a:latin typeface="Plus Jakarta Sans"/>
              </a:rPr>
              <a:t> Umum.</a:t>
            </a:r>
          </a:p>
        </p:txBody>
      </p:sp>
      <p:sp>
        <p:nvSpPr>
          <p:cNvPr id="8" name="TextBox 7"/>
          <p:cNvSpPr txBox="1"/>
          <p:nvPr/>
        </p:nvSpPr>
        <p:spPr>
          <a:xfrm>
            <a:off x="666750" y="3649116"/>
            <a:ext cx="5143500" cy="1097160"/>
          </a:xfrm>
          <a:prstGeom prst="rect">
            <a:avLst/>
          </a:prstGeom>
          <a:noFill/>
        </p:spPr>
        <p:txBody>
          <a:bodyPr wrap="square" lIns="0" tIns="0" rIns="0" bIns="0" anchor="t">
            <a:spAutoFit/>
          </a:bodyPr>
          <a:lstStyle/>
          <a:p>
            <a:pPr algn="l">
              <a:lnSpc>
                <a:spcPts val="2160"/>
              </a:lnSpc>
            </a:pPr>
            <a:r>
              <a:rPr sz="1350" b="1" i="0" u="none" dirty="0">
                <a:solidFill>
                  <a:srgbClr val="A0AABF"/>
                </a:solidFill>
                <a:latin typeface="Plus Jakarta Sans"/>
              </a:rPr>
              <a:t>P-18/P-19 (</a:t>
            </a:r>
            <a:r>
              <a:rPr sz="1350" b="1" i="0" u="none" dirty="0" err="1">
                <a:solidFill>
                  <a:srgbClr val="A0AABF"/>
                </a:solidFill>
                <a:latin typeface="Plus Jakarta Sans"/>
              </a:rPr>
              <a:t>Berkas</a:t>
            </a:r>
            <a:r>
              <a:rPr sz="1350" b="1" i="0" u="none" dirty="0">
                <a:solidFill>
                  <a:srgbClr val="A0AABF"/>
                </a:solidFill>
                <a:latin typeface="Plus Jakarta Sans"/>
              </a:rPr>
              <a:t> Tidak </a:t>
            </a:r>
            <a:r>
              <a:rPr sz="1350" b="1" i="0" u="none" dirty="0" err="1">
                <a:solidFill>
                  <a:srgbClr val="A0AABF"/>
                </a:solidFill>
                <a:latin typeface="Plus Jakarta Sans"/>
              </a:rPr>
              <a:t>Lengkap</a:t>
            </a:r>
            <a:r>
              <a:rPr sz="1350" b="1" i="0" u="none" dirty="0">
                <a:solidFill>
                  <a:srgbClr val="A0AABF"/>
                </a:solidFill>
                <a:latin typeface="Plus Jakarta Sans"/>
              </a:rPr>
              <a:t>):</a:t>
            </a:r>
            <a:r>
              <a:rPr sz="1350" b="0" i="0" u="none" dirty="0">
                <a:solidFill>
                  <a:srgbClr val="A0AABF"/>
                </a:solidFill>
                <a:latin typeface="Plus Jakarta Sans"/>
              </a:rPr>
              <a:t> Jika </a:t>
            </a:r>
            <a:r>
              <a:rPr sz="1350" b="0" i="0" u="none" dirty="0" err="1">
                <a:solidFill>
                  <a:srgbClr val="A0AABF"/>
                </a:solidFill>
                <a:latin typeface="Plus Jakarta Sans"/>
              </a:rPr>
              <a:t>hasil</a:t>
            </a:r>
            <a:r>
              <a:rPr sz="1350" b="0" i="0" u="none" dirty="0">
                <a:solidFill>
                  <a:srgbClr val="A0AABF"/>
                </a:solidFill>
                <a:latin typeface="Plus Jakarta Sans"/>
              </a:rPr>
              <a:t> </a:t>
            </a:r>
            <a:r>
              <a:rPr sz="1350" b="0" i="0" u="none" dirty="0" err="1">
                <a:solidFill>
                  <a:srgbClr val="A0AABF"/>
                </a:solidFill>
                <a:latin typeface="Plus Jakarta Sans"/>
              </a:rPr>
              <a:t>penyidikan</a:t>
            </a:r>
            <a:r>
              <a:rPr sz="1350" b="0" i="0" u="none" dirty="0">
                <a:solidFill>
                  <a:srgbClr val="A0AABF"/>
                </a:solidFill>
                <a:latin typeface="Plus Jakarta Sans"/>
              </a:rPr>
              <a:t> </a:t>
            </a:r>
            <a:r>
              <a:rPr sz="1350" b="0" i="0" u="none" dirty="0" err="1">
                <a:solidFill>
                  <a:srgbClr val="A0AABF"/>
                </a:solidFill>
                <a:latin typeface="Plus Jakarta Sans"/>
              </a:rPr>
              <a:t>ternyata</a:t>
            </a:r>
            <a:r>
              <a:rPr sz="1350" b="0" i="0" u="none" dirty="0">
                <a:solidFill>
                  <a:srgbClr val="A0AABF"/>
                </a:solidFill>
                <a:latin typeface="Plus Jakarta Sans"/>
              </a:rPr>
              <a:t> </a:t>
            </a:r>
            <a:r>
              <a:rPr sz="1350" b="0" i="0" u="none" dirty="0" err="1">
                <a:solidFill>
                  <a:srgbClr val="A0AABF"/>
                </a:solidFill>
                <a:latin typeface="Plus Jakarta Sans"/>
              </a:rPr>
              <a:t>belum</a:t>
            </a:r>
            <a:r>
              <a:rPr sz="1350" b="0" i="0" u="none" dirty="0">
                <a:solidFill>
                  <a:srgbClr val="A0AABF"/>
                </a:solidFill>
                <a:latin typeface="Plus Jakarta Sans"/>
              </a:rPr>
              <a:t> </a:t>
            </a:r>
            <a:r>
              <a:rPr sz="1350" b="0" i="0" u="none" dirty="0" err="1">
                <a:solidFill>
                  <a:srgbClr val="A0AABF"/>
                </a:solidFill>
                <a:latin typeface="Plus Jakarta Sans"/>
              </a:rPr>
              <a:t>lengkap</a:t>
            </a:r>
            <a:r>
              <a:rPr sz="1350" b="0" i="0" u="none" dirty="0">
                <a:solidFill>
                  <a:srgbClr val="A0AABF"/>
                </a:solidFill>
                <a:latin typeface="Plus Jakarta Sans"/>
              </a:rPr>
              <a:t>, Jaksa </a:t>
            </a:r>
            <a:r>
              <a:rPr sz="1350" b="0" i="0" u="none" dirty="0" err="1">
                <a:solidFill>
                  <a:srgbClr val="A0AABF"/>
                </a:solidFill>
                <a:latin typeface="Plus Jakarta Sans"/>
              </a:rPr>
              <a:t>mengembalikan</a:t>
            </a:r>
            <a:r>
              <a:rPr sz="1350" b="0" i="0" u="none" dirty="0">
                <a:solidFill>
                  <a:srgbClr val="A0AABF"/>
                </a:solidFill>
                <a:latin typeface="Plus Jakarta Sans"/>
              </a:rPr>
              <a:t> </a:t>
            </a:r>
            <a:r>
              <a:rPr sz="1350" b="0" i="0" u="none" dirty="0" err="1">
                <a:solidFill>
                  <a:srgbClr val="A0AABF"/>
                </a:solidFill>
                <a:latin typeface="Plus Jakarta Sans"/>
              </a:rPr>
              <a:t>berkas</a:t>
            </a:r>
            <a:r>
              <a:rPr sz="1350" b="0" i="0" u="none" dirty="0">
                <a:solidFill>
                  <a:srgbClr val="A0AABF"/>
                </a:solidFill>
                <a:latin typeface="Plus Jakarta Sans"/>
              </a:rPr>
              <a:t> (P-18) </a:t>
            </a:r>
            <a:r>
              <a:rPr sz="1350" b="0" i="0" u="none" dirty="0" err="1">
                <a:solidFill>
                  <a:srgbClr val="A0AABF"/>
                </a:solidFill>
                <a:latin typeface="Plus Jakarta Sans"/>
              </a:rPr>
              <a:t>disertai</a:t>
            </a:r>
            <a:r>
              <a:rPr sz="1350" b="0" i="0" u="none" dirty="0">
                <a:solidFill>
                  <a:srgbClr val="A0AABF"/>
                </a:solidFill>
                <a:latin typeface="Plus Jakarta Sans"/>
              </a:rPr>
              <a:t> </a:t>
            </a:r>
            <a:r>
              <a:rPr sz="1350" b="0" i="0" u="none" dirty="0" err="1">
                <a:solidFill>
                  <a:srgbClr val="A0AABF"/>
                </a:solidFill>
                <a:latin typeface="Plus Jakarta Sans"/>
              </a:rPr>
              <a:t>petunjuk</a:t>
            </a:r>
            <a:r>
              <a:rPr sz="1350" b="0" i="0" u="none" dirty="0">
                <a:solidFill>
                  <a:srgbClr val="A0AABF"/>
                </a:solidFill>
                <a:latin typeface="Plus Jakarta Sans"/>
              </a:rPr>
              <a:t> </a:t>
            </a:r>
            <a:r>
              <a:rPr sz="1350" b="0" i="0" u="none" dirty="0" err="1">
                <a:solidFill>
                  <a:srgbClr val="A0AABF"/>
                </a:solidFill>
                <a:latin typeface="Plus Jakarta Sans"/>
              </a:rPr>
              <a:t>tambahan</a:t>
            </a:r>
            <a:r>
              <a:rPr sz="1350" b="0" i="0" u="none" dirty="0">
                <a:solidFill>
                  <a:srgbClr val="A0AABF"/>
                </a:solidFill>
                <a:latin typeface="Plus Jakarta Sans"/>
              </a:rPr>
              <a:t> (P-19) </a:t>
            </a:r>
            <a:r>
              <a:rPr sz="1350" b="0" i="0" u="none" dirty="0" err="1">
                <a:solidFill>
                  <a:srgbClr val="A0AABF"/>
                </a:solidFill>
                <a:latin typeface="Plus Jakarta Sans"/>
              </a:rPr>
              <a:t>untuk</a:t>
            </a:r>
            <a:r>
              <a:rPr sz="1350" b="0" i="0" u="none" dirty="0">
                <a:solidFill>
                  <a:srgbClr val="A0AABF"/>
                </a:solidFill>
                <a:latin typeface="Plus Jakarta Sans"/>
              </a:rPr>
              <a:t> </a:t>
            </a:r>
            <a:r>
              <a:rPr sz="1350" b="0" i="0" u="none" dirty="0" err="1">
                <a:solidFill>
                  <a:srgbClr val="A0AABF"/>
                </a:solidFill>
                <a:latin typeface="Plus Jakarta Sans"/>
              </a:rPr>
              <a:t>dilengkapi</a:t>
            </a:r>
            <a:r>
              <a:rPr sz="1350" b="0" i="0" u="none" dirty="0">
                <a:solidFill>
                  <a:srgbClr val="A0AABF"/>
                </a:solidFill>
                <a:latin typeface="Plus Jakarta Sans"/>
              </a:rPr>
              <a:t> </a:t>
            </a:r>
            <a:r>
              <a:rPr sz="1350" b="0" i="0" u="none" dirty="0" err="1">
                <a:solidFill>
                  <a:srgbClr val="A0AABF"/>
                </a:solidFill>
                <a:latin typeface="Plus Jakarta Sans"/>
              </a:rPr>
              <a:t>penyidik</a:t>
            </a:r>
            <a:r>
              <a:rPr sz="1350" b="0" i="0" u="none" dirty="0">
                <a:solidFill>
                  <a:srgbClr val="A0AABF"/>
                </a:solidFill>
                <a:latin typeface="Plus Jakarta Sans"/>
              </a:rPr>
              <a:t> </a:t>
            </a:r>
            <a:r>
              <a:rPr sz="1350" b="0" i="0" u="none" dirty="0" err="1">
                <a:solidFill>
                  <a:srgbClr val="A0AABF"/>
                </a:solidFill>
                <a:latin typeface="Plus Jakarta Sans"/>
              </a:rPr>
              <a:t>dalam</a:t>
            </a:r>
            <a:r>
              <a:rPr sz="1350" b="0" i="0" u="none" dirty="0">
                <a:solidFill>
                  <a:srgbClr val="A0AABF"/>
                </a:solidFill>
                <a:latin typeface="Plus Jakarta Sans"/>
              </a:rPr>
              <a:t> 14 </a:t>
            </a:r>
            <a:r>
              <a:rPr sz="1350" b="0" i="0" u="none" dirty="0" err="1">
                <a:solidFill>
                  <a:srgbClr val="A0AABF"/>
                </a:solidFill>
                <a:latin typeface="Plus Jakarta Sans"/>
              </a:rPr>
              <a:t>hari</a:t>
            </a:r>
            <a:r>
              <a:rPr sz="1350" b="0" i="0" u="none" dirty="0">
                <a:solidFill>
                  <a:srgbClr val="A0AABF"/>
                </a:solidFill>
                <a:latin typeface="Plus Jakarta Sans"/>
              </a:rPr>
              <a:t>.</a:t>
            </a:r>
          </a:p>
        </p:txBody>
      </p:sp>
      <p:sp>
        <p:nvSpPr>
          <p:cNvPr id="9" name="TextBox 8"/>
          <p:cNvSpPr txBox="1"/>
          <p:nvPr/>
        </p:nvSpPr>
        <p:spPr>
          <a:xfrm>
            <a:off x="666750" y="4936777"/>
            <a:ext cx="5143500" cy="1097160"/>
          </a:xfrm>
          <a:prstGeom prst="rect">
            <a:avLst/>
          </a:prstGeom>
          <a:noFill/>
        </p:spPr>
        <p:txBody>
          <a:bodyPr wrap="square" lIns="0" tIns="0" rIns="0" bIns="0" anchor="t">
            <a:spAutoFit/>
          </a:bodyPr>
          <a:lstStyle/>
          <a:p>
            <a:pPr algn="l">
              <a:lnSpc>
                <a:spcPts val="2160"/>
              </a:lnSpc>
            </a:pPr>
            <a:r>
              <a:rPr sz="1350" b="1" i="0" u="none">
                <a:solidFill>
                  <a:srgbClr val="A0AABF"/>
                </a:solidFill>
                <a:latin typeface="Plus Jakarta Sans"/>
              </a:rPr>
              <a:t>P-21 (Berkas Lengkap):</a:t>
            </a:r>
            <a:r>
              <a:rPr sz="1350" b="0" i="0" u="none">
                <a:solidFill>
                  <a:srgbClr val="A0AABF"/>
                </a:solidFill>
                <a:latin typeface="Plus Jakarta Sans"/>
              </a:rPr>
              <a:t> Jika berkas dinyatakan lengkap, dilakukan Tahap II: Penyerahan Tersangka dan Barang Bukti kepada Kejaksaan. Tanggung jawab yuridis kini berada pada Penuntut Umum untuk menyusun Surat Dakwaan.</a:t>
            </a:r>
          </a:p>
        </p:txBody>
      </p:sp>
      <p:pic>
        <p:nvPicPr>
          <p:cNvPr id="11" name="Picture 10">
            <a:extLst>
              <a:ext uri="{FF2B5EF4-FFF2-40B4-BE49-F238E27FC236}">
                <a16:creationId xmlns:a16="http://schemas.microsoft.com/office/drawing/2014/main" id="{C269EDE7-4CA3-D21C-F6E0-436DBACA992B}"/>
              </a:ext>
            </a:extLst>
          </p:cNvPr>
          <p:cNvPicPr>
            <a:picLocks noChangeAspect="1"/>
          </p:cNvPicPr>
          <p:nvPr/>
        </p:nvPicPr>
        <p:blipFill>
          <a:blip r:embed="rId3"/>
          <a:stretch>
            <a:fillRect/>
          </a:stretch>
        </p:blipFill>
        <p:spPr>
          <a:xfrm>
            <a:off x="6224587" y="875899"/>
            <a:ext cx="5810250" cy="4919531"/>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90B10"/>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9625" y="9625"/>
            <a:ext cx="12192000" cy="6858000"/>
          </a:xfrm>
          <a:prstGeom prst="rect">
            <a:avLst/>
          </a:prstGeom>
        </p:spPr>
      </p:pic>
      <p:sp>
        <p:nvSpPr>
          <p:cNvPr id="3" name="Rounded Rectangle 2"/>
          <p:cNvSpPr/>
          <p:nvPr/>
        </p:nvSpPr>
        <p:spPr>
          <a:xfrm>
            <a:off x="666750" y="2135683"/>
            <a:ext cx="5286375" cy="1702891"/>
          </a:xfrm>
          <a:prstGeom prst="roundRect">
            <a:avLst>
              <a:gd name="adj" fmla="val 4474"/>
            </a:avLst>
          </a:prstGeom>
          <a:solidFill>
            <a:srgbClr val="1418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52500" y="2421433"/>
            <a:ext cx="4714875" cy="961097"/>
          </a:xfrm>
          <a:prstGeom prst="rect">
            <a:avLst/>
          </a:prstGeom>
          <a:noFill/>
        </p:spPr>
        <p:txBody>
          <a:bodyPr wrap="square" lIns="0" tIns="0" rIns="0" bIns="0" anchor="t">
            <a:spAutoFit/>
          </a:bodyPr>
          <a:lstStyle/>
          <a:p>
            <a:pPr algn="l">
              <a:lnSpc>
                <a:spcPts val="1920"/>
              </a:lnSpc>
            </a:pPr>
            <a:r>
              <a:rPr sz="1400" b="1" i="0" u="none" dirty="0">
                <a:solidFill>
                  <a:srgbClr val="FFFFFF"/>
                </a:solidFill>
                <a:latin typeface="Plus Jakarta Sans"/>
              </a:rPr>
              <a:t>1</a:t>
            </a:r>
            <a:r>
              <a:rPr sz="1400" b="0" i="0" u="none" dirty="0">
                <a:solidFill>
                  <a:srgbClr val="A0AABF"/>
                </a:solidFill>
                <a:latin typeface="Plus Jakarta Sans"/>
              </a:rPr>
              <a:t> </a:t>
            </a:r>
            <a:r>
              <a:rPr sz="1400" b="1" i="0" u="none" dirty="0" err="1">
                <a:solidFill>
                  <a:srgbClr val="E8D3A2"/>
                </a:solidFill>
                <a:latin typeface="Plus Jakarta Sans"/>
              </a:rPr>
              <a:t>Pembacaan</a:t>
            </a:r>
            <a:r>
              <a:rPr sz="1400" b="1" i="0" u="none" dirty="0">
                <a:solidFill>
                  <a:srgbClr val="E8D3A2"/>
                </a:solidFill>
                <a:latin typeface="Plus Jakarta Sans"/>
              </a:rPr>
              <a:t> Dakwaan &amp; </a:t>
            </a:r>
            <a:r>
              <a:rPr sz="1400" b="1" i="0" u="none" dirty="0" err="1">
                <a:solidFill>
                  <a:srgbClr val="E8D3A2"/>
                </a:solidFill>
                <a:latin typeface="Plus Jakarta Sans"/>
              </a:rPr>
              <a:t>Eksepsi</a:t>
            </a:r>
            <a:r>
              <a:rPr sz="1400" b="0" i="0" u="none" dirty="0">
                <a:solidFill>
                  <a:srgbClr val="A0AABF"/>
                </a:solidFill>
                <a:latin typeface="Plus Jakarta Sans"/>
              </a:rPr>
              <a:t> JPU </a:t>
            </a:r>
            <a:r>
              <a:rPr sz="1400" b="0" i="0" u="none" dirty="0" err="1">
                <a:solidFill>
                  <a:srgbClr val="A0AABF"/>
                </a:solidFill>
                <a:latin typeface="Plus Jakarta Sans"/>
              </a:rPr>
              <a:t>membacakan</a:t>
            </a:r>
            <a:r>
              <a:rPr sz="1400" b="0" i="0" u="none" dirty="0">
                <a:solidFill>
                  <a:srgbClr val="A0AABF"/>
                </a:solidFill>
                <a:latin typeface="Plus Jakarta Sans"/>
              </a:rPr>
              <a:t> Surat Dakwaan (Pasal 143 KUHAP). </a:t>
            </a:r>
            <a:r>
              <a:rPr sz="1400" b="0" i="0" u="none" dirty="0" err="1">
                <a:solidFill>
                  <a:srgbClr val="A0AABF"/>
                </a:solidFill>
                <a:latin typeface="Plus Jakarta Sans"/>
              </a:rPr>
              <a:t>Terdakwa</a:t>
            </a:r>
            <a:r>
              <a:rPr sz="1400" b="0" i="0" u="none" dirty="0">
                <a:solidFill>
                  <a:srgbClr val="A0AABF"/>
                </a:solidFill>
                <a:latin typeface="Plus Jakarta Sans"/>
              </a:rPr>
              <a:t> </a:t>
            </a:r>
            <a:r>
              <a:rPr sz="1400" b="0" i="0" u="none" dirty="0" err="1">
                <a:solidFill>
                  <a:srgbClr val="A0AABF"/>
                </a:solidFill>
                <a:latin typeface="Plus Jakarta Sans"/>
              </a:rPr>
              <a:t>berhak</a:t>
            </a:r>
            <a:r>
              <a:rPr sz="1400" b="0" i="0" u="none" dirty="0">
                <a:solidFill>
                  <a:srgbClr val="A0AABF"/>
                </a:solidFill>
                <a:latin typeface="Plus Jakarta Sans"/>
              </a:rPr>
              <a:t> </a:t>
            </a:r>
            <a:r>
              <a:rPr sz="1400" b="0" i="0" u="none" dirty="0" err="1">
                <a:solidFill>
                  <a:srgbClr val="A0AABF"/>
                </a:solidFill>
                <a:latin typeface="Plus Jakarta Sans"/>
              </a:rPr>
              <a:t>mengajukan</a:t>
            </a:r>
            <a:r>
              <a:rPr sz="1400" b="0" i="0" u="none" dirty="0">
                <a:solidFill>
                  <a:srgbClr val="A0AABF"/>
                </a:solidFill>
                <a:latin typeface="Plus Jakarta Sans"/>
              </a:rPr>
              <a:t> </a:t>
            </a:r>
            <a:r>
              <a:rPr sz="1400" b="0" i="0" u="none" dirty="0" err="1">
                <a:solidFill>
                  <a:srgbClr val="A0AABF"/>
                </a:solidFill>
                <a:latin typeface="Plus Jakarta Sans"/>
              </a:rPr>
              <a:t>Eksepsi</a:t>
            </a:r>
            <a:r>
              <a:rPr sz="1400" b="0" i="0" u="none" dirty="0">
                <a:solidFill>
                  <a:srgbClr val="A0AABF"/>
                </a:solidFill>
                <a:latin typeface="Plus Jakarta Sans"/>
              </a:rPr>
              <a:t> (</a:t>
            </a:r>
            <a:r>
              <a:rPr sz="1400" b="0" i="0" u="none" dirty="0" err="1">
                <a:solidFill>
                  <a:srgbClr val="A0AABF"/>
                </a:solidFill>
                <a:latin typeface="Plus Jakarta Sans"/>
              </a:rPr>
              <a:t>keberatan</a:t>
            </a:r>
            <a:r>
              <a:rPr sz="1400" b="0" i="0" u="none" dirty="0">
                <a:solidFill>
                  <a:srgbClr val="A0AABF"/>
                </a:solidFill>
                <a:latin typeface="Plus Jakarta Sans"/>
              </a:rPr>
              <a:t> </a:t>
            </a:r>
            <a:r>
              <a:rPr sz="1400" b="0" i="0" u="none" dirty="0" err="1">
                <a:solidFill>
                  <a:srgbClr val="A0AABF"/>
                </a:solidFill>
                <a:latin typeface="Plus Jakarta Sans"/>
              </a:rPr>
              <a:t>formil</a:t>
            </a:r>
            <a:r>
              <a:rPr sz="1400" b="0" i="0" u="none" dirty="0">
                <a:solidFill>
                  <a:srgbClr val="A0AABF"/>
                </a:solidFill>
                <a:latin typeface="Plus Jakarta Sans"/>
              </a:rPr>
              <a:t> </a:t>
            </a:r>
            <a:r>
              <a:rPr sz="1400" b="0" i="0" u="none" dirty="0" err="1">
                <a:solidFill>
                  <a:srgbClr val="A0AABF"/>
                </a:solidFill>
                <a:latin typeface="Plus Jakarta Sans"/>
              </a:rPr>
              <a:t>mengenai</a:t>
            </a:r>
            <a:r>
              <a:rPr sz="1400" b="0" i="0" u="none" dirty="0">
                <a:solidFill>
                  <a:srgbClr val="A0AABF"/>
                </a:solidFill>
                <a:latin typeface="Plus Jakarta Sans"/>
              </a:rPr>
              <a:t> </a:t>
            </a:r>
            <a:r>
              <a:rPr sz="1400" b="0" i="0" u="none" dirty="0" err="1">
                <a:solidFill>
                  <a:srgbClr val="A0AABF"/>
                </a:solidFill>
                <a:latin typeface="Plus Jakarta Sans"/>
              </a:rPr>
              <a:t>kewenangan</a:t>
            </a:r>
            <a:r>
              <a:rPr sz="1400" b="0" i="0" u="none" dirty="0">
                <a:solidFill>
                  <a:srgbClr val="A0AABF"/>
                </a:solidFill>
                <a:latin typeface="Plus Jakarta Sans"/>
              </a:rPr>
              <a:t> </a:t>
            </a:r>
            <a:r>
              <a:rPr sz="1400" b="0" i="0" u="none" dirty="0" err="1">
                <a:solidFill>
                  <a:srgbClr val="A0AABF"/>
                </a:solidFill>
                <a:latin typeface="Plus Jakarta Sans"/>
              </a:rPr>
              <a:t>mengadili</a:t>
            </a:r>
            <a:r>
              <a:rPr sz="1400" b="0" i="0" u="none" dirty="0">
                <a:solidFill>
                  <a:srgbClr val="A0AABF"/>
                </a:solidFill>
                <a:latin typeface="Plus Jakarta Sans"/>
              </a:rPr>
              <a:t> </a:t>
            </a:r>
            <a:r>
              <a:rPr sz="1400" b="0" i="0" u="none" dirty="0" err="1">
                <a:solidFill>
                  <a:srgbClr val="A0AABF"/>
                </a:solidFill>
                <a:latin typeface="Plus Jakarta Sans"/>
              </a:rPr>
              <a:t>atau</a:t>
            </a:r>
            <a:r>
              <a:rPr sz="1400" b="0" i="0" u="none" dirty="0">
                <a:solidFill>
                  <a:srgbClr val="A0AABF"/>
                </a:solidFill>
                <a:latin typeface="Plus Jakarta Sans"/>
              </a:rPr>
              <a:t> </a:t>
            </a:r>
            <a:r>
              <a:rPr sz="1400" b="0" i="0" u="none" dirty="0" err="1">
                <a:solidFill>
                  <a:srgbClr val="A0AABF"/>
                </a:solidFill>
                <a:latin typeface="Plus Jakarta Sans"/>
              </a:rPr>
              <a:t>dakwaan</a:t>
            </a:r>
            <a:r>
              <a:rPr sz="1400" b="0" i="0" u="none" dirty="0">
                <a:solidFill>
                  <a:srgbClr val="A0AABF"/>
                </a:solidFill>
                <a:latin typeface="Plus Jakarta Sans"/>
              </a:rPr>
              <a:t> </a:t>
            </a:r>
            <a:r>
              <a:rPr sz="1400" b="0" i="0" u="none" dirty="0" err="1">
                <a:solidFill>
                  <a:srgbClr val="A0AABF"/>
                </a:solidFill>
                <a:latin typeface="Plus Jakarta Sans"/>
              </a:rPr>
              <a:t>batal</a:t>
            </a:r>
            <a:r>
              <a:rPr sz="1400" b="0" i="0" u="none" dirty="0">
                <a:solidFill>
                  <a:srgbClr val="A0AABF"/>
                </a:solidFill>
                <a:latin typeface="Plus Jakarta Sans"/>
              </a:rPr>
              <a:t> demi hukum).</a:t>
            </a:r>
          </a:p>
        </p:txBody>
      </p:sp>
      <p:sp>
        <p:nvSpPr>
          <p:cNvPr id="5" name="Rectangle 4"/>
          <p:cNvSpPr/>
          <p:nvPr/>
        </p:nvSpPr>
        <p:spPr>
          <a:xfrm>
            <a:off x="666750" y="2135683"/>
            <a:ext cx="38100" cy="1702891"/>
          </a:xfrm>
          <a:prstGeom prst="rect">
            <a:avLst/>
          </a:prstGeom>
          <a:solidFill>
            <a:srgbClr val="7A1B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6238875" y="2135683"/>
            <a:ext cx="5286375" cy="1702891"/>
          </a:xfrm>
          <a:prstGeom prst="roundRect">
            <a:avLst>
              <a:gd name="adj" fmla="val 4474"/>
            </a:avLst>
          </a:prstGeom>
          <a:solidFill>
            <a:srgbClr val="1418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524625" y="2421433"/>
            <a:ext cx="4714875" cy="961097"/>
          </a:xfrm>
          <a:prstGeom prst="rect">
            <a:avLst/>
          </a:prstGeom>
          <a:noFill/>
        </p:spPr>
        <p:txBody>
          <a:bodyPr wrap="square" lIns="0" tIns="0" rIns="0" bIns="0" anchor="t">
            <a:spAutoFit/>
          </a:bodyPr>
          <a:lstStyle/>
          <a:p>
            <a:pPr algn="l">
              <a:lnSpc>
                <a:spcPts val="1920"/>
              </a:lnSpc>
            </a:pPr>
            <a:r>
              <a:rPr sz="1400" b="1" i="0" u="none" dirty="0">
                <a:solidFill>
                  <a:srgbClr val="FFFFFF"/>
                </a:solidFill>
                <a:latin typeface="Plus Jakarta Sans"/>
              </a:rPr>
              <a:t>2</a:t>
            </a:r>
            <a:r>
              <a:rPr sz="1400" b="0" i="0" u="none" dirty="0">
                <a:solidFill>
                  <a:srgbClr val="A0AABF"/>
                </a:solidFill>
                <a:latin typeface="Plus Jakarta Sans"/>
              </a:rPr>
              <a:t> </a:t>
            </a:r>
            <a:r>
              <a:rPr sz="1400" b="1" i="0" u="none" dirty="0" err="1">
                <a:solidFill>
                  <a:srgbClr val="E8D3A2"/>
                </a:solidFill>
                <a:latin typeface="Plus Jakarta Sans"/>
              </a:rPr>
              <a:t>Putusan</a:t>
            </a:r>
            <a:r>
              <a:rPr sz="1400" b="1" i="0" u="none" dirty="0">
                <a:solidFill>
                  <a:srgbClr val="E8D3A2"/>
                </a:solidFill>
                <a:latin typeface="Plus Jakarta Sans"/>
              </a:rPr>
              <a:t> Sela &amp; </a:t>
            </a:r>
            <a:r>
              <a:rPr sz="1400" b="1" i="0" u="none" dirty="0" err="1">
                <a:solidFill>
                  <a:srgbClr val="E8D3A2"/>
                </a:solidFill>
                <a:latin typeface="Plus Jakarta Sans"/>
              </a:rPr>
              <a:t>Pembuktian</a:t>
            </a:r>
            <a:r>
              <a:rPr sz="1400" b="0" i="0" u="none" dirty="0">
                <a:solidFill>
                  <a:srgbClr val="A0AABF"/>
                </a:solidFill>
                <a:latin typeface="Plus Jakarta Sans"/>
              </a:rPr>
              <a:t> Jika </a:t>
            </a:r>
            <a:r>
              <a:rPr sz="1400" b="0" i="0" u="none" dirty="0" err="1">
                <a:solidFill>
                  <a:srgbClr val="A0AABF"/>
                </a:solidFill>
                <a:latin typeface="Plus Jakarta Sans"/>
              </a:rPr>
              <a:t>Eksepsi</a:t>
            </a:r>
            <a:r>
              <a:rPr sz="1400" b="0" i="0" u="none" dirty="0">
                <a:solidFill>
                  <a:srgbClr val="A0AABF"/>
                </a:solidFill>
                <a:latin typeface="Plus Jakarta Sans"/>
              </a:rPr>
              <a:t> </a:t>
            </a:r>
            <a:r>
              <a:rPr sz="1400" b="0" i="0" u="none" dirty="0" err="1">
                <a:solidFill>
                  <a:srgbClr val="A0AABF"/>
                </a:solidFill>
                <a:latin typeface="Plus Jakarta Sans"/>
              </a:rPr>
              <a:t>ditolak</a:t>
            </a:r>
            <a:r>
              <a:rPr sz="1400" b="0" i="0" u="none" dirty="0">
                <a:solidFill>
                  <a:srgbClr val="A0AABF"/>
                </a:solidFill>
                <a:latin typeface="Plus Jakarta Sans"/>
              </a:rPr>
              <a:t>, </a:t>
            </a:r>
            <a:r>
              <a:rPr sz="1400" b="0" i="0" u="none" dirty="0" err="1">
                <a:solidFill>
                  <a:srgbClr val="A0AABF"/>
                </a:solidFill>
                <a:latin typeface="Plus Jakarta Sans"/>
              </a:rPr>
              <a:t>sidang</a:t>
            </a:r>
            <a:r>
              <a:rPr sz="1400" b="0" i="0" u="none" dirty="0">
                <a:solidFill>
                  <a:srgbClr val="A0AABF"/>
                </a:solidFill>
                <a:latin typeface="Plus Jakarta Sans"/>
              </a:rPr>
              <a:t> </a:t>
            </a:r>
            <a:r>
              <a:rPr sz="1400" b="0" i="0" u="none" dirty="0" err="1">
                <a:solidFill>
                  <a:srgbClr val="A0AABF"/>
                </a:solidFill>
                <a:latin typeface="Plus Jakarta Sans"/>
              </a:rPr>
              <a:t>dilanjutkan</a:t>
            </a:r>
            <a:r>
              <a:rPr sz="1400" b="0" i="0" u="none" dirty="0">
                <a:solidFill>
                  <a:srgbClr val="A0AABF"/>
                </a:solidFill>
                <a:latin typeface="Plus Jakarta Sans"/>
              </a:rPr>
              <a:t> </a:t>
            </a:r>
            <a:r>
              <a:rPr sz="1400" b="0" i="0" u="none" dirty="0" err="1">
                <a:solidFill>
                  <a:srgbClr val="A0AABF"/>
                </a:solidFill>
                <a:latin typeface="Plus Jakarta Sans"/>
              </a:rPr>
              <a:t>ke</a:t>
            </a:r>
            <a:r>
              <a:rPr sz="1400" b="0" i="0" u="none" dirty="0">
                <a:solidFill>
                  <a:srgbClr val="A0AABF"/>
                </a:solidFill>
                <a:latin typeface="Plus Jakarta Sans"/>
              </a:rPr>
              <a:t> </a:t>
            </a:r>
            <a:r>
              <a:rPr sz="1400" b="0" i="0" u="none" dirty="0" err="1">
                <a:solidFill>
                  <a:srgbClr val="A0AABF"/>
                </a:solidFill>
                <a:latin typeface="Plus Jakarta Sans"/>
              </a:rPr>
              <a:t>tahap</a:t>
            </a:r>
            <a:r>
              <a:rPr sz="1400" b="0" i="0" u="none" dirty="0">
                <a:solidFill>
                  <a:srgbClr val="A0AABF"/>
                </a:solidFill>
                <a:latin typeface="Plus Jakarta Sans"/>
              </a:rPr>
              <a:t> paling </a:t>
            </a:r>
            <a:r>
              <a:rPr sz="1400" b="0" i="0" u="none" dirty="0" err="1">
                <a:solidFill>
                  <a:srgbClr val="A0AABF"/>
                </a:solidFill>
                <a:latin typeface="Plus Jakarta Sans"/>
              </a:rPr>
              <a:t>krusial</a:t>
            </a:r>
            <a:r>
              <a:rPr sz="1400" b="0" i="0" u="none" dirty="0">
                <a:solidFill>
                  <a:srgbClr val="A0AABF"/>
                </a:solidFill>
                <a:latin typeface="Plus Jakarta Sans"/>
              </a:rPr>
              <a:t>: </a:t>
            </a:r>
            <a:r>
              <a:rPr sz="1400" b="0" i="0" u="none" dirty="0" err="1">
                <a:solidFill>
                  <a:srgbClr val="A0AABF"/>
                </a:solidFill>
                <a:latin typeface="Plus Jakarta Sans"/>
              </a:rPr>
              <a:t>Pembuktian</a:t>
            </a:r>
            <a:r>
              <a:rPr sz="1400" b="0" i="0" u="none" dirty="0">
                <a:solidFill>
                  <a:srgbClr val="A0AABF"/>
                </a:solidFill>
                <a:latin typeface="Plus Jakarta Sans"/>
              </a:rPr>
              <a:t>. </a:t>
            </a:r>
            <a:r>
              <a:rPr sz="1400" b="0" i="0" u="none" dirty="0" err="1">
                <a:solidFill>
                  <a:srgbClr val="A0AABF"/>
                </a:solidFill>
                <a:latin typeface="Plus Jakarta Sans"/>
              </a:rPr>
              <a:t>Pemeriksaan</a:t>
            </a:r>
            <a:r>
              <a:rPr sz="1400" b="0" i="0" u="none" dirty="0">
                <a:solidFill>
                  <a:srgbClr val="A0AABF"/>
                </a:solidFill>
                <a:latin typeface="Plus Jakarta Sans"/>
              </a:rPr>
              <a:t> </a:t>
            </a:r>
            <a:r>
              <a:rPr sz="1400" b="0" i="0" u="none" dirty="0" err="1">
                <a:solidFill>
                  <a:srgbClr val="A0AABF"/>
                </a:solidFill>
                <a:latin typeface="Plus Jakarta Sans"/>
              </a:rPr>
              <a:t>saksi</a:t>
            </a:r>
            <a:r>
              <a:rPr sz="1400" b="0" i="0" u="none" dirty="0">
                <a:solidFill>
                  <a:srgbClr val="A0AABF"/>
                </a:solidFill>
                <a:latin typeface="Plus Jakarta Sans"/>
              </a:rPr>
              <a:t>, </a:t>
            </a:r>
            <a:r>
              <a:rPr sz="1400" b="0" i="0" u="none" dirty="0" err="1">
                <a:solidFill>
                  <a:srgbClr val="A0AABF"/>
                </a:solidFill>
                <a:latin typeface="Plus Jakarta Sans"/>
              </a:rPr>
              <a:t>ahli</a:t>
            </a:r>
            <a:r>
              <a:rPr sz="1400" b="0" i="0" u="none" dirty="0">
                <a:solidFill>
                  <a:srgbClr val="A0AABF"/>
                </a:solidFill>
                <a:latin typeface="Plus Jakarta Sans"/>
              </a:rPr>
              <a:t>, </a:t>
            </a:r>
            <a:r>
              <a:rPr sz="1400" b="0" i="0" u="none" dirty="0" err="1">
                <a:solidFill>
                  <a:srgbClr val="A0AABF"/>
                </a:solidFill>
                <a:latin typeface="Plus Jakarta Sans"/>
              </a:rPr>
              <a:t>surat</a:t>
            </a:r>
            <a:r>
              <a:rPr sz="1400" b="0" i="0" u="none" dirty="0">
                <a:solidFill>
                  <a:srgbClr val="A0AABF"/>
                </a:solidFill>
                <a:latin typeface="Plus Jakarta Sans"/>
              </a:rPr>
              <a:t>, dan </a:t>
            </a:r>
            <a:r>
              <a:rPr sz="1400" b="0" i="0" u="none" dirty="0" err="1">
                <a:solidFill>
                  <a:srgbClr val="A0AABF"/>
                </a:solidFill>
                <a:latin typeface="Plus Jakarta Sans"/>
              </a:rPr>
              <a:t>terdakwa</a:t>
            </a:r>
            <a:r>
              <a:rPr sz="1400" b="0" i="0" u="none" dirty="0">
                <a:solidFill>
                  <a:srgbClr val="A0AABF"/>
                </a:solidFill>
                <a:latin typeface="Plus Jakarta Sans"/>
              </a:rPr>
              <a:t> </a:t>
            </a:r>
            <a:r>
              <a:rPr sz="1400" b="0" i="0" u="none" dirty="0" err="1">
                <a:solidFill>
                  <a:srgbClr val="A0AABF"/>
                </a:solidFill>
                <a:latin typeface="Plus Jakarta Sans"/>
              </a:rPr>
              <a:t>untuk</a:t>
            </a:r>
            <a:r>
              <a:rPr sz="1400" b="0" i="0" u="none" dirty="0">
                <a:solidFill>
                  <a:srgbClr val="A0AABF"/>
                </a:solidFill>
                <a:latin typeface="Plus Jakarta Sans"/>
              </a:rPr>
              <a:t> </a:t>
            </a:r>
            <a:r>
              <a:rPr sz="1400" b="0" i="0" u="none" dirty="0" err="1">
                <a:solidFill>
                  <a:srgbClr val="A0AABF"/>
                </a:solidFill>
                <a:latin typeface="Plus Jakarta Sans"/>
              </a:rPr>
              <a:t>mencari</a:t>
            </a:r>
            <a:r>
              <a:rPr sz="1400" b="0" i="0" u="none" dirty="0">
                <a:solidFill>
                  <a:srgbClr val="A0AABF"/>
                </a:solidFill>
                <a:latin typeface="Plus Jakarta Sans"/>
              </a:rPr>
              <a:t> </a:t>
            </a:r>
            <a:r>
              <a:rPr sz="1400" b="0" i="0" u="none" dirty="0" err="1">
                <a:solidFill>
                  <a:srgbClr val="A0AABF"/>
                </a:solidFill>
                <a:latin typeface="Plus Jakarta Sans"/>
              </a:rPr>
              <a:t>kebenaran</a:t>
            </a:r>
            <a:r>
              <a:rPr sz="1400" b="0" i="0" u="none" dirty="0">
                <a:solidFill>
                  <a:srgbClr val="A0AABF"/>
                </a:solidFill>
                <a:latin typeface="Plus Jakarta Sans"/>
              </a:rPr>
              <a:t> </a:t>
            </a:r>
            <a:r>
              <a:rPr sz="1400" b="0" i="0" u="none" dirty="0" err="1">
                <a:solidFill>
                  <a:srgbClr val="A0AABF"/>
                </a:solidFill>
                <a:latin typeface="Plus Jakarta Sans"/>
              </a:rPr>
              <a:t>materiil</a:t>
            </a:r>
            <a:r>
              <a:rPr sz="1400" b="0" i="0" u="none" dirty="0">
                <a:solidFill>
                  <a:srgbClr val="A0AABF"/>
                </a:solidFill>
                <a:latin typeface="Plus Jakarta Sans"/>
              </a:rPr>
              <a:t>.</a:t>
            </a:r>
          </a:p>
        </p:txBody>
      </p:sp>
      <p:sp>
        <p:nvSpPr>
          <p:cNvPr id="8" name="Rectangle 7"/>
          <p:cNvSpPr/>
          <p:nvPr/>
        </p:nvSpPr>
        <p:spPr>
          <a:xfrm>
            <a:off x="6238875" y="2135683"/>
            <a:ext cx="38100" cy="1702891"/>
          </a:xfrm>
          <a:prstGeom prst="rect">
            <a:avLst/>
          </a:prstGeom>
          <a:solidFill>
            <a:srgbClr val="7A1B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666750" y="4124325"/>
            <a:ext cx="5286375" cy="1702891"/>
          </a:xfrm>
          <a:prstGeom prst="roundRect">
            <a:avLst>
              <a:gd name="adj" fmla="val 4474"/>
            </a:avLst>
          </a:prstGeom>
          <a:solidFill>
            <a:srgbClr val="1418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952500" y="4410075"/>
            <a:ext cx="4714875" cy="717440"/>
          </a:xfrm>
          <a:prstGeom prst="rect">
            <a:avLst/>
          </a:prstGeom>
          <a:noFill/>
        </p:spPr>
        <p:txBody>
          <a:bodyPr wrap="square" lIns="0" tIns="0" rIns="0" bIns="0" anchor="t">
            <a:spAutoFit/>
          </a:bodyPr>
          <a:lstStyle/>
          <a:p>
            <a:pPr algn="l">
              <a:lnSpc>
                <a:spcPts val="1920"/>
              </a:lnSpc>
            </a:pPr>
            <a:r>
              <a:rPr sz="1400" b="1" i="0" u="none" dirty="0">
                <a:solidFill>
                  <a:srgbClr val="FFFFFF"/>
                </a:solidFill>
                <a:latin typeface="Plus Jakarta Sans"/>
              </a:rPr>
              <a:t>3</a:t>
            </a:r>
            <a:r>
              <a:rPr sz="1400" b="0" i="0" u="none" dirty="0">
                <a:solidFill>
                  <a:srgbClr val="A0AABF"/>
                </a:solidFill>
                <a:latin typeface="Plus Jakarta Sans"/>
              </a:rPr>
              <a:t> </a:t>
            </a:r>
            <a:r>
              <a:rPr sz="1400" b="1" i="0" u="none" dirty="0" err="1">
                <a:solidFill>
                  <a:srgbClr val="E8D3A2"/>
                </a:solidFill>
                <a:latin typeface="Plus Jakarta Sans"/>
              </a:rPr>
              <a:t>Requisitoir</a:t>
            </a:r>
            <a:r>
              <a:rPr sz="1400" b="1" i="0" u="none" dirty="0">
                <a:solidFill>
                  <a:srgbClr val="E8D3A2"/>
                </a:solidFill>
                <a:latin typeface="Plus Jakarta Sans"/>
              </a:rPr>
              <a:t> &amp; </a:t>
            </a:r>
            <a:r>
              <a:rPr sz="1400" b="1" i="0" u="none" dirty="0" err="1">
                <a:solidFill>
                  <a:srgbClr val="E8D3A2"/>
                </a:solidFill>
                <a:latin typeface="Plus Jakarta Sans"/>
              </a:rPr>
              <a:t>Pleidoi</a:t>
            </a:r>
            <a:r>
              <a:rPr sz="1400" b="0" i="0" u="none" dirty="0">
                <a:solidFill>
                  <a:srgbClr val="A0AABF"/>
                </a:solidFill>
                <a:latin typeface="Plus Jakarta Sans"/>
              </a:rPr>
              <a:t> JPU </a:t>
            </a:r>
            <a:r>
              <a:rPr sz="1400" b="0" i="0" u="none" dirty="0" err="1">
                <a:solidFill>
                  <a:srgbClr val="A0AABF"/>
                </a:solidFill>
                <a:latin typeface="Plus Jakarta Sans"/>
              </a:rPr>
              <a:t>membacakan</a:t>
            </a:r>
            <a:r>
              <a:rPr sz="1400" b="0" i="0" u="none" dirty="0">
                <a:solidFill>
                  <a:srgbClr val="A0AABF"/>
                </a:solidFill>
                <a:latin typeface="Plus Jakarta Sans"/>
              </a:rPr>
              <a:t> </a:t>
            </a:r>
            <a:r>
              <a:rPr sz="1400" b="0" i="0" u="none" dirty="0" err="1">
                <a:solidFill>
                  <a:srgbClr val="A0AABF"/>
                </a:solidFill>
                <a:latin typeface="Plus Jakarta Sans"/>
              </a:rPr>
              <a:t>Tuntutan</a:t>
            </a:r>
            <a:r>
              <a:rPr sz="1400" b="0" i="0" u="none" dirty="0">
                <a:solidFill>
                  <a:srgbClr val="A0AABF"/>
                </a:solidFill>
                <a:latin typeface="Plus Jakarta Sans"/>
              </a:rPr>
              <a:t> </a:t>
            </a:r>
            <a:r>
              <a:rPr sz="1400" b="0" i="0" u="none" dirty="0" err="1">
                <a:solidFill>
                  <a:srgbClr val="A0AABF"/>
                </a:solidFill>
                <a:latin typeface="Plus Jakarta Sans"/>
              </a:rPr>
              <a:t>Pidana</a:t>
            </a:r>
            <a:r>
              <a:rPr sz="1400" b="0" i="0" u="none" dirty="0">
                <a:solidFill>
                  <a:srgbClr val="A0AABF"/>
                </a:solidFill>
                <a:latin typeface="Plus Jakarta Sans"/>
              </a:rPr>
              <a:t> (</a:t>
            </a:r>
            <a:r>
              <a:rPr sz="1400" b="0" i="0" u="none" dirty="0" err="1">
                <a:solidFill>
                  <a:srgbClr val="A0AABF"/>
                </a:solidFill>
                <a:latin typeface="Plus Jakarta Sans"/>
              </a:rPr>
              <a:t>Requisitoir</a:t>
            </a:r>
            <a:r>
              <a:rPr sz="1400" b="0" i="0" u="none" dirty="0">
                <a:solidFill>
                  <a:srgbClr val="A0AABF"/>
                </a:solidFill>
                <a:latin typeface="Plus Jakarta Sans"/>
              </a:rPr>
              <a:t>). </a:t>
            </a:r>
            <a:r>
              <a:rPr sz="1400" b="0" i="0" u="none" dirty="0" err="1">
                <a:solidFill>
                  <a:srgbClr val="A0AABF"/>
                </a:solidFill>
                <a:latin typeface="Plus Jakarta Sans"/>
              </a:rPr>
              <a:t>Terdakwa</a:t>
            </a:r>
            <a:r>
              <a:rPr sz="1400" b="0" i="0" u="none" dirty="0">
                <a:solidFill>
                  <a:srgbClr val="A0AABF"/>
                </a:solidFill>
                <a:latin typeface="Plus Jakarta Sans"/>
              </a:rPr>
              <a:t> </a:t>
            </a:r>
            <a:r>
              <a:rPr sz="1400" b="0" i="0" u="none" dirty="0" err="1">
                <a:solidFill>
                  <a:srgbClr val="A0AABF"/>
                </a:solidFill>
                <a:latin typeface="Plus Jakarta Sans"/>
              </a:rPr>
              <a:t>atau</a:t>
            </a:r>
            <a:r>
              <a:rPr sz="1400" b="0" i="0" u="none" dirty="0">
                <a:solidFill>
                  <a:srgbClr val="A0AABF"/>
                </a:solidFill>
                <a:latin typeface="Plus Jakarta Sans"/>
              </a:rPr>
              <a:t> </a:t>
            </a:r>
            <a:r>
              <a:rPr sz="1400" b="0" i="0" u="none" dirty="0" err="1">
                <a:solidFill>
                  <a:srgbClr val="A0AABF"/>
                </a:solidFill>
                <a:latin typeface="Plus Jakarta Sans"/>
              </a:rPr>
              <a:t>Penasihat</a:t>
            </a:r>
            <a:r>
              <a:rPr sz="1400" b="0" i="0" u="none" dirty="0">
                <a:solidFill>
                  <a:srgbClr val="A0AABF"/>
                </a:solidFill>
                <a:latin typeface="Plus Jakarta Sans"/>
              </a:rPr>
              <a:t> </a:t>
            </a:r>
            <a:r>
              <a:rPr sz="1400" b="0" i="0" u="none" dirty="0" err="1">
                <a:solidFill>
                  <a:srgbClr val="A0AABF"/>
                </a:solidFill>
                <a:latin typeface="Plus Jakarta Sans"/>
              </a:rPr>
              <a:t>Hukumnya</a:t>
            </a:r>
            <a:r>
              <a:rPr sz="1400" b="0" i="0" u="none" dirty="0">
                <a:solidFill>
                  <a:srgbClr val="A0AABF"/>
                </a:solidFill>
                <a:latin typeface="Plus Jakarta Sans"/>
              </a:rPr>
              <a:t> </a:t>
            </a:r>
            <a:r>
              <a:rPr sz="1400" b="0" i="0" u="none" dirty="0" err="1">
                <a:solidFill>
                  <a:srgbClr val="A0AABF"/>
                </a:solidFill>
                <a:latin typeface="Plus Jakarta Sans"/>
              </a:rPr>
              <a:t>kemudian</a:t>
            </a:r>
            <a:r>
              <a:rPr sz="1400" b="0" i="0" u="none" dirty="0">
                <a:solidFill>
                  <a:srgbClr val="A0AABF"/>
                </a:solidFill>
                <a:latin typeface="Plus Jakarta Sans"/>
              </a:rPr>
              <a:t> </a:t>
            </a:r>
            <a:r>
              <a:rPr sz="1400" b="0" i="0" u="none" dirty="0" err="1">
                <a:solidFill>
                  <a:srgbClr val="A0AABF"/>
                </a:solidFill>
                <a:latin typeface="Plus Jakarta Sans"/>
              </a:rPr>
              <a:t>mengajukan</a:t>
            </a:r>
            <a:r>
              <a:rPr sz="1400" b="0" i="0" u="none" dirty="0">
                <a:solidFill>
                  <a:srgbClr val="A0AABF"/>
                </a:solidFill>
                <a:latin typeface="Plus Jakarta Sans"/>
              </a:rPr>
              <a:t> </a:t>
            </a:r>
            <a:r>
              <a:rPr sz="1400" b="0" i="0" u="none" dirty="0" err="1">
                <a:solidFill>
                  <a:srgbClr val="A0AABF"/>
                </a:solidFill>
                <a:latin typeface="Plus Jakarta Sans"/>
              </a:rPr>
              <a:t>Pembelaan</a:t>
            </a:r>
            <a:r>
              <a:rPr sz="1400" b="0" i="0" u="none" dirty="0">
                <a:solidFill>
                  <a:srgbClr val="A0AABF"/>
                </a:solidFill>
                <a:latin typeface="Plus Jakarta Sans"/>
              </a:rPr>
              <a:t> (</a:t>
            </a:r>
            <a:r>
              <a:rPr sz="1400" b="0" i="0" u="none" dirty="0" err="1">
                <a:solidFill>
                  <a:srgbClr val="A0AABF"/>
                </a:solidFill>
                <a:latin typeface="Plus Jakarta Sans"/>
              </a:rPr>
              <a:t>Pleidoi</a:t>
            </a:r>
            <a:r>
              <a:rPr sz="1400" b="0" i="0" u="none" dirty="0">
                <a:solidFill>
                  <a:srgbClr val="A0AABF"/>
                </a:solidFill>
                <a:latin typeface="Plus Jakarta Sans"/>
              </a:rPr>
              <a:t>).</a:t>
            </a:r>
          </a:p>
        </p:txBody>
      </p:sp>
      <p:sp>
        <p:nvSpPr>
          <p:cNvPr id="11" name="Rectangle 10"/>
          <p:cNvSpPr/>
          <p:nvPr/>
        </p:nvSpPr>
        <p:spPr>
          <a:xfrm>
            <a:off x="666750" y="4124325"/>
            <a:ext cx="38100" cy="1702891"/>
          </a:xfrm>
          <a:prstGeom prst="rect">
            <a:avLst/>
          </a:prstGeom>
          <a:solidFill>
            <a:srgbClr val="7A1B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ounded Rectangle 11"/>
          <p:cNvSpPr/>
          <p:nvPr/>
        </p:nvSpPr>
        <p:spPr>
          <a:xfrm>
            <a:off x="6238875" y="4124325"/>
            <a:ext cx="5286375" cy="1702891"/>
          </a:xfrm>
          <a:prstGeom prst="roundRect">
            <a:avLst>
              <a:gd name="adj" fmla="val 4474"/>
            </a:avLst>
          </a:prstGeom>
          <a:solidFill>
            <a:srgbClr val="1418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524625" y="4410075"/>
            <a:ext cx="4714875" cy="717440"/>
          </a:xfrm>
          <a:prstGeom prst="rect">
            <a:avLst/>
          </a:prstGeom>
          <a:noFill/>
        </p:spPr>
        <p:txBody>
          <a:bodyPr wrap="square" lIns="0" tIns="0" rIns="0" bIns="0" anchor="t">
            <a:spAutoFit/>
          </a:bodyPr>
          <a:lstStyle/>
          <a:p>
            <a:pPr algn="l">
              <a:lnSpc>
                <a:spcPts val="1920"/>
              </a:lnSpc>
            </a:pPr>
            <a:r>
              <a:rPr sz="1400" b="1" i="0" u="none" dirty="0">
                <a:solidFill>
                  <a:srgbClr val="FFFFFF"/>
                </a:solidFill>
                <a:latin typeface="Plus Jakarta Sans"/>
              </a:rPr>
              <a:t>4</a:t>
            </a:r>
            <a:r>
              <a:rPr sz="1400" b="0" i="0" u="none" dirty="0">
                <a:solidFill>
                  <a:srgbClr val="A0AABF"/>
                </a:solidFill>
                <a:latin typeface="Plus Jakarta Sans"/>
              </a:rPr>
              <a:t> </a:t>
            </a:r>
            <a:r>
              <a:rPr sz="1400" b="1" i="0" u="none" dirty="0" err="1">
                <a:solidFill>
                  <a:srgbClr val="E8D3A2"/>
                </a:solidFill>
                <a:latin typeface="Plus Jakarta Sans"/>
              </a:rPr>
              <a:t>Putusan</a:t>
            </a:r>
            <a:r>
              <a:rPr sz="1400" b="1" i="0" u="none" dirty="0">
                <a:solidFill>
                  <a:srgbClr val="E8D3A2"/>
                </a:solidFill>
                <a:latin typeface="Plus Jakarta Sans"/>
              </a:rPr>
              <a:t> Akhir (</a:t>
            </a:r>
            <a:r>
              <a:rPr sz="1400" b="1" i="0" u="none" dirty="0" err="1">
                <a:solidFill>
                  <a:srgbClr val="E8D3A2"/>
                </a:solidFill>
                <a:latin typeface="Plus Jakarta Sans"/>
              </a:rPr>
              <a:t>Vonis</a:t>
            </a:r>
            <a:r>
              <a:rPr sz="1400" b="1" i="0" u="none" dirty="0">
                <a:solidFill>
                  <a:srgbClr val="E8D3A2"/>
                </a:solidFill>
                <a:latin typeface="Plus Jakarta Sans"/>
              </a:rPr>
              <a:t>)</a:t>
            </a:r>
            <a:r>
              <a:rPr sz="1400" b="0" i="0" u="none" dirty="0">
                <a:solidFill>
                  <a:srgbClr val="A0AABF"/>
                </a:solidFill>
                <a:latin typeface="Plus Jakarta Sans"/>
              </a:rPr>
              <a:t> Hakim </a:t>
            </a:r>
            <a:r>
              <a:rPr sz="1400" b="0" i="0" u="none" dirty="0" err="1">
                <a:solidFill>
                  <a:srgbClr val="A0AABF"/>
                </a:solidFill>
                <a:latin typeface="Plus Jakarta Sans"/>
              </a:rPr>
              <a:t>membacakan</a:t>
            </a:r>
            <a:r>
              <a:rPr sz="1400" b="0" i="0" u="none" dirty="0">
                <a:solidFill>
                  <a:srgbClr val="A0AABF"/>
                </a:solidFill>
                <a:latin typeface="Plus Jakarta Sans"/>
              </a:rPr>
              <a:t> </a:t>
            </a:r>
            <a:r>
              <a:rPr sz="1400" b="0" i="0" u="none" dirty="0" err="1">
                <a:solidFill>
                  <a:srgbClr val="A0AABF"/>
                </a:solidFill>
                <a:latin typeface="Plus Jakarta Sans"/>
              </a:rPr>
              <a:t>putusan</a:t>
            </a:r>
            <a:r>
              <a:rPr sz="1400" b="0" i="0" u="none" dirty="0">
                <a:solidFill>
                  <a:srgbClr val="A0AABF"/>
                </a:solidFill>
                <a:latin typeface="Plus Jakarta Sans"/>
              </a:rPr>
              <a:t>: </a:t>
            </a:r>
            <a:r>
              <a:rPr sz="1400" b="0" i="0" u="none" dirty="0" err="1">
                <a:solidFill>
                  <a:srgbClr val="A0AABF"/>
                </a:solidFill>
                <a:latin typeface="Plus Jakarta Sans"/>
              </a:rPr>
              <a:t>Pemidanaan</a:t>
            </a:r>
            <a:r>
              <a:rPr sz="1400" b="0" i="0" u="none" dirty="0">
                <a:solidFill>
                  <a:srgbClr val="A0AABF"/>
                </a:solidFill>
                <a:latin typeface="Plus Jakarta Sans"/>
              </a:rPr>
              <a:t>, </a:t>
            </a:r>
            <a:r>
              <a:rPr sz="1400" b="0" i="0" u="none" dirty="0" err="1">
                <a:solidFill>
                  <a:srgbClr val="A0AABF"/>
                </a:solidFill>
                <a:latin typeface="Plus Jakarta Sans"/>
              </a:rPr>
              <a:t>Bebas</a:t>
            </a:r>
            <a:r>
              <a:rPr sz="1400" b="0" i="0" u="none" dirty="0">
                <a:solidFill>
                  <a:srgbClr val="A0AABF"/>
                </a:solidFill>
                <a:latin typeface="Plus Jakarta Sans"/>
              </a:rPr>
              <a:t> (</a:t>
            </a:r>
            <a:r>
              <a:rPr sz="1400" b="0" i="0" u="none" dirty="0" err="1">
                <a:solidFill>
                  <a:srgbClr val="A0AABF"/>
                </a:solidFill>
                <a:latin typeface="Plus Jakarta Sans"/>
              </a:rPr>
              <a:t>Vrijspraak</a:t>
            </a:r>
            <a:r>
              <a:rPr sz="1400" b="0" i="0" u="none" dirty="0">
                <a:solidFill>
                  <a:srgbClr val="A0AABF"/>
                </a:solidFill>
                <a:latin typeface="Plus Jakarta Sans"/>
              </a:rPr>
              <a:t>), </a:t>
            </a:r>
            <a:r>
              <a:rPr sz="1400" b="0" i="0" u="none" dirty="0" err="1">
                <a:solidFill>
                  <a:srgbClr val="A0AABF"/>
                </a:solidFill>
                <a:latin typeface="Plus Jakarta Sans"/>
              </a:rPr>
              <a:t>atau</a:t>
            </a:r>
            <a:r>
              <a:rPr sz="1400" b="0" i="0" u="none" dirty="0">
                <a:solidFill>
                  <a:srgbClr val="A0AABF"/>
                </a:solidFill>
                <a:latin typeface="Plus Jakarta Sans"/>
              </a:rPr>
              <a:t> Lepas </a:t>
            </a:r>
            <a:r>
              <a:rPr sz="1400" b="0" i="0" u="none" dirty="0" err="1">
                <a:solidFill>
                  <a:srgbClr val="A0AABF"/>
                </a:solidFill>
                <a:latin typeface="Plus Jakarta Sans"/>
              </a:rPr>
              <a:t>dari</a:t>
            </a:r>
            <a:r>
              <a:rPr sz="1400" b="0" i="0" u="none" dirty="0">
                <a:solidFill>
                  <a:srgbClr val="A0AABF"/>
                </a:solidFill>
                <a:latin typeface="Plus Jakarta Sans"/>
              </a:rPr>
              <a:t> </a:t>
            </a:r>
            <a:r>
              <a:rPr sz="1400" b="0" i="0" u="none" dirty="0" err="1">
                <a:solidFill>
                  <a:srgbClr val="A0AABF"/>
                </a:solidFill>
                <a:latin typeface="Plus Jakarta Sans"/>
              </a:rPr>
              <a:t>segala</a:t>
            </a:r>
            <a:r>
              <a:rPr sz="1400" b="0" i="0" u="none" dirty="0">
                <a:solidFill>
                  <a:srgbClr val="A0AABF"/>
                </a:solidFill>
                <a:latin typeface="Plus Jakarta Sans"/>
              </a:rPr>
              <a:t> </a:t>
            </a:r>
            <a:r>
              <a:rPr sz="1400" b="0" i="0" u="none" dirty="0" err="1">
                <a:solidFill>
                  <a:srgbClr val="A0AABF"/>
                </a:solidFill>
                <a:latin typeface="Plus Jakarta Sans"/>
              </a:rPr>
              <a:t>tuntutan</a:t>
            </a:r>
            <a:r>
              <a:rPr sz="1400" b="0" i="0" u="none" dirty="0">
                <a:solidFill>
                  <a:srgbClr val="A0AABF"/>
                </a:solidFill>
                <a:latin typeface="Plus Jakarta Sans"/>
              </a:rPr>
              <a:t> hukum (</a:t>
            </a:r>
            <a:r>
              <a:rPr sz="1400" b="0" i="0" u="none" dirty="0" err="1">
                <a:solidFill>
                  <a:srgbClr val="A0AABF"/>
                </a:solidFill>
                <a:latin typeface="Plus Jakarta Sans"/>
              </a:rPr>
              <a:t>Onslag</a:t>
            </a:r>
            <a:r>
              <a:rPr sz="1400" b="0" i="0" u="none" dirty="0">
                <a:solidFill>
                  <a:srgbClr val="A0AABF"/>
                </a:solidFill>
                <a:latin typeface="Plus Jakarta Sans"/>
              </a:rPr>
              <a:t> van alle </a:t>
            </a:r>
            <a:r>
              <a:rPr sz="1400" b="0" i="0" u="none" dirty="0" err="1">
                <a:solidFill>
                  <a:srgbClr val="A0AABF"/>
                </a:solidFill>
                <a:latin typeface="Plus Jakarta Sans"/>
              </a:rPr>
              <a:t>rechtsvervolging</a:t>
            </a:r>
            <a:r>
              <a:rPr sz="1400" b="0" i="0" u="none" dirty="0">
                <a:solidFill>
                  <a:srgbClr val="A0AABF"/>
                </a:solidFill>
                <a:latin typeface="Plus Jakarta Sans"/>
              </a:rPr>
              <a:t>).</a:t>
            </a:r>
          </a:p>
        </p:txBody>
      </p:sp>
      <p:sp>
        <p:nvSpPr>
          <p:cNvPr id="14" name="Rectangle 13"/>
          <p:cNvSpPr/>
          <p:nvPr/>
        </p:nvSpPr>
        <p:spPr>
          <a:xfrm>
            <a:off x="6238875" y="4124325"/>
            <a:ext cx="38100" cy="1702891"/>
          </a:xfrm>
          <a:prstGeom prst="rect">
            <a:avLst/>
          </a:prstGeom>
          <a:solidFill>
            <a:srgbClr val="7A1B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66750" y="571500"/>
            <a:ext cx="11401425" cy="533400"/>
          </a:xfrm>
          <a:prstGeom prst="rect">
            <a:avLst/>
          </a:prstGeom>
          <a:noFill/>
        </p:spPr>
        <p:txBody>
          <a:bodyPr wrap="square" lIns="0" tIns="0" rIns="0" bIns="0" anchor="t">
            <a:spAutoFit/>
          </a:bodyPr>
          <a:lstStyle/>
          <a:p>
            <a:pPr algn="l"/>
            <a:r>
              <a:rPr sz="3150" b="0" i="0" u="none">
                <a:solidFill>
                  <a:srgbClr val="F8FAFC"/>
                </a:solidFill>
                <a:latin typeface="Playfair Display SemiBold"/>
              </a:rPr>
              <a:t>Tahapan Persidangan di Pengadilan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90B10"/>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146444"/>
            <a:ext cx="12192000" cy="6858000"/>
          </a:xfrm>
          <a:prstGeom prst="rect">
            <a:avLst/>
          </a:prstGeom>
        </p:spPr>
      </p:pic>
      <p:sp>
        <p:nvSpPr>
          <p:cNvPr id="5" name="TextBox 4"/>
          <p:cNvSpPr txBox="1"/>
          <p:nvPr/>
        </p:nvSpPr>
        <p:spPr>
          <a:xfrm>
            <a:off x="859303" y="1476713"/>
            <a:ext cx="5934075" cy="1009187"/>
          </a:xfrm>
          <a:prstGeom prst="rect">
            <a:avLst/>
          </a:prstGeom>
          <a:noFill/>
        </p:spPr>
        <p:txBody>
          <a:bodyPr wrap="square" lIns="0" tIns="0" rIns="0" bIns="0" anchor="t">
            <a:spAutoFit/>
          </a:bodyPr>
          <a:lstStyle/>
          <a:p>
            <a:pPr algn="l">
              <a:lnSpc>
                <a:spcPts val="2039"/>
              </a:lnSpc>
            </a:pPr>
            <a:r>
              <a:rPr lang="en-US" sz="1400" b="1" i="0" u="none" dirty="0">
                <a:solidFill>
                  <a:schemeClr val="accent4">
                    <a:lumMod val="75000"/>
                  </a:schemeClr>
                </a:solidFill>
                <a:latin typeface="Plus Jakarta Sans SemiBold"/>
              </a:rPr>
              <a:t>Pasal 237 KUHAP</a:t>
            </a:r>
          </a:p>
          <a:p>
            <a:pPr algn="l">
              <a:lnSpc>
                <a:spcPts val="2039"/>
              </a:lnSpc>
            </a:pPr>
            <a:r>
              <a:rPr sz="1400" b="0" i="0" u="none" dirty="0" err="1">
                <a:solidFill>
                  <a:srgbClr val="F8FAFC"/>
                </a:solidFill>
                <a:latin typeface="Plus Jakarta Sans SemiBold"/>
              </a:rPr>
              <a:t>Negatief</a:t>
            </a:r>
            <a:r>
              <a:rPr sz="1400" b="0" i="0" u="none" dirty="0">
                <a:solidFill>
                  <a:srgbClr val="F8FAFC"/>
                </a:solidFill>
                <a:latin typeface="Plus Jakarta Sans SemiBold"/>
              </a:rPr>
              <a:t> </a:t>
            </a:r>
            <a:r>
              <a:rPr sz="1400" b="0" i="0" u="none" dirty="0" err="1">
                <a:solidFill>
                  <a:srgbClr val="F8FAFC"/>
                </a:solidFill>
                <a:latin typeface="Plus Jakarta Sans SemiBold"/>
              </a:rPr>
              <a:t>Wettelijk</a:t>
            </a:r>
            <a:r>
              <a:rPr sz="1400" b="0" i="0" u="none" dirty="0">
                <a:solidFill>
                  <a:srgbClr val="F8FAFC"/>
                </a:solidFill>
                <a:latin typeface="Plus Jakarta Sans SemiBold"/>
              </a:rPr>
              <a:t> </a:t>
            </a:r>
            <a:r>
              <a:rPr sz="1400" b="0" i="0" u="none" dirty="0" err="1">
                <a:solidFill>
                  <a:srgbClr val="F8FAFC"/>
                </a:solidFill>
                <a:latin typeface="Plus Jakarta Sans SemiBold"/>
              </a:rPr>
              <a:t>Stelsel</a:t>
            </a:r>
            <a:r>
              <a:rPr sz="1400" b="0" i="0" u="none" dirty="0">
                <a:solidFill>
                  <a:srgbClr val="A0AABF"/>
                </a:solidFill>
                <a:latin typeface="Plus Jakarta Sans"/>
              </a:rPr>
              <a:t> Hakim </a:t>
            </a:r>
            <a:r>
              <a:rPr sz="1400" b="0" i="0" u="none" dirty="0" err="1">
                <a:solidFill>
                  <a:srgbClr val="A0AABF"/>
                </a:solidFill>
                <a:latin typeface="Plus Jakarta Sans"/>
              </a:rPr>
              <a:t>tidak</a:t>
            </a:r>
            <a:r>
              <a:rPr sz="1400" b="0" i="0" u="none" dirty="0">
                <a:solidFill>
                  <a:srgbClr val="A0AABF"/>
                </a:solidFill>
                <a:latin typeface="Plus Jakarta Sans"/>
              </a:rPr>
              <a:t> </a:t>
            </a:r>
            <a:r>
              <a:rPr sz="1400" b="0" i="0" u="none" dirty="0" err="1">
                <a:solidFill>
                  <a:srgbClr val="A0AABF"/>
                </a:solidFill>
                <a:latin typeface="Plus Jakarta Sans"/>
              </a:rPr>
              <a:t>boleh</a:t>
            </a:r>
            <a:r>
              <a:rPr sz="1400" b="0" i="0" u="none" dirty="0">
                <a:solidFill>
                  <a:srgbClr val="A0AABF"/>
                </a:solidFill>
                <a:latin typeface="Plus Jakarta Sans"/>
              </a:rPr>
              <a:t> </a:t>
            </a:r>
            <a:r>
              <a:rPr sz="1400" b="0" i="0" u="none" dirty="0" err="1">
                <a:solidFill>
                  <a:srgbClr val="A0AABF"/>
                </a:solidFill>
                <a:latin typeface="Plus Jakarta Sans"/>
              </a:rPr>
              <a:t>menjatuhkan</a:t>
            </a:r>
            <a:r>
              <a:rPr sz="1400" b="0" i="0" u="none" dirty="0">
                <a:solidFill>
                  <a:srgbClr val="A0AABF"/>
                </a:solidFill>
                <a:latin typeface="Plus Jakarta Sans"/>
              </a:rPr>
              <a:t> </a:t>
            </a:r>
            <a:r>
              <a:rPr sz="1400" b="0" i="0" u="none" dirty="0" err="1">
                <a:solidFill>
                  <a:srgbClr val="A0AABF"/>
                </a:solidFill>
                <a:latin typeface="Plus Jakarta Sans"/>
              </a:rPr>
              <a:t>pidana</a:t>
            </a:r>
            <a:r>
              <a:rPr sz="1400" b="0" i="0" u="none" dirty="0">
                <a:solidFill>
                  <a:srgbClr val="A0AABF"/>
                </a:solidFill>
                <a:latin typeface="Plus Jakarta Sans"/>
              </a:rPr>
              <a:t> </a:t>
            </a:r>
            <a:r>
              <a:rPr sz="1400" b="0" i="0" u="none" dirty="0" err="1">
                <a:solidFill>
                  <a:srgbClr val="A0AABF"/>
                </a:solidFill>
                <a:latin typeface="Plus Jakarta Sans"/>
              </a:rPr>
              <a:t>kecuali</a:t>
            </a:r>
            <a:r>
              <a:rPr sz="1400" b="0" i="0" u="none" dirty="0">
                <a:solidFill>
                  <a:srgbClr val="A0AABF"/>
                </a:solidFill>
                <a:latin typeface="Plus Jakarta Sans"/>
              </a:rPr>
              <a:t> </a:t>
            </a:r>
            <a:r>
              <a:rPr sz="1400" b="0" i="0" u="none" dirty="0" err="1">
                <a:solidFill>
                  <a:srgbClr val="A0AABF"/>
                </a:solidFill>
                <a:latin typeface="Plus Jakarta Sans"/>
              </a:rPr>
              <a:t>dengan</a:t>
            </a:r>
            <a:r>
              <a:rPr sz="1400" b="0" i="0" u="none" dirty="0">
                <a:solidFill>
                  <a:srgbClr val="A0AABF"/>
                </a:solidFill>
                <a:latin typeface="Plus Jakarta Sans"/>
              </a:rPr>
              <a:t> </a:t>
            </a:r>
            <a:r>
              <a:rPr sz="1400" b="0" i="0" u="none" dirty="0" err="1">
                <a:solidFill>
                  <a:srgbClr val="A0AABF"/>
                </a:solidFill>
                <a:latin typeface="Plus Jakarta Sans"/>
              </a:rPr>
              <a:t>sekurang-kurangnya</a:t>
            </a:r>
            <a:r>
              <a:rPr sz="1400" b="0" i="0" u="none" dirty="0">
                <a:solidFill>
                  <a:srgbClr val="A0AABF"/>
                </a:solidFill>
                <a:latin typeface="Plus Jakarta Sans"/>
              </a:rPr>
              <a:t> </a:t>
            </a:r>
            <a:r>
              <a:rPr sz="1400" b="0" i="0" u="none" dirty="0">
                <a:solidFill>
                  <a:srgbClr val="F8FAFC"/>
                </a:solidFill>
                <a:latin typeface="Plus Jakarta Sans SemiBold"/>
              </a:rPr>
              <a:t>dua </a:t>
            </a:r>
            <a:r>
              <a:rPr sz="1400" b="0" i="0" u="none" dirty="0" err="1">
                <a:solidFill>
                  <a:srgbClr val="F8FAFC"/>
                </a:solidFill>
                <a:latin typeface="Plus Jakarta Sans SemiBold"/>
              </a:rPr>
              <a:t>alat</a:t>
            </a:r>
            <a:r>
              <a:rPr sz="1400" b="0" i="0" u="none" dirty="0">
                <a:solidFill>
                  <a:srgbClr val="F8FAFC"/>
                </a:solidFill>
                <a:latin typeface="Plus Jakarta Sans SemiBold"/>
              </a:rPr>
              <a:t> </a:t>
            </a:r>
            <a:r>
              <a:rPr sz="1400" b="0" i="0" u="none" dirty="0" err="1">
                <a:solidFill>
                  <a:srgbClr val="F8FAFC"/>
                </a:solidFill>
                <a:latin typeface="Plus Jakarta Sans SemiBold"/>
              </a:rPr>
              <a:t>bukti</a:t>
            </a:r>
            <a:r>
              <a:rPr sz="1400" b="0" i="0" u="none" dirty="0">
                <a:solidFill>
                  <a:srgbClr val="F8FAFC"/>
                </a:solidFill>
                <a:latin typeface="Plus Jakarta Sans SemiBold"/>
              </a:rPr>
              <a:t> yang </a:t>
            </a:r>
            <a:r>
              <a:rPr sz="1400" b="0" i="0" u="none" dirty="0" err="1">
                <a:solidFill>
                  <a:srgbClr val="F8FAFC"/>
                </a:solidFill>
                <a:latin typeface="Plus Jakarta Sans SemiBold"/>
              </a:rPr>
              <a:t>sah</a:t>
            </a:r>
            <a:r>
              <a:rPr sz="1400" b="0" i="0" u="none" dirty="0">
                <a:solidFill>
                  <a:srgbClr val="A0AABF"/>
                </a:solidFill>
                <a:latin typeface="Plus Jakarta Sans"/>
              </a:rPr>
              <a:t> </a:t>
            </a:r>
            <a:r>
              <a:rPr sz="1400" b="0" i="0" u="none" dirty="0" err="1">
                <a:solidFill>
                  <a:srgbClr val="A0AABF"/>
                </a:solidFill>
                <a:latin typeface="Plus Jakarta Sans"/>
              </a:rPr>
              <a:t>ia</a:t>
            </a:r>
            <a:r>
              <a:rPr sz="1400" b="0" i="0" u="none" dirty="0">
                <a:solidFill>
                  <a:srgbClr val="A0AABF"/>
                </a:solidFill>
                <a:latin typeface="Plus Jakarta Sans"/>
              </a:rPr>
              <a:t> </a:t>
            </a:r>
            <a:r>
              <a:rPr sz="1400" b="0" i="0" u="none" dirty="0" err="1">
                <a:solidFill>
                  <a:srgbClr val="A0AABF"/>
                </a:solidFill>
                <a:latin typeface="Plus Jakarta Sans"/>
              </a:rPr>
              <a:t>memperoleh</a:t>
            </a:r>
            <a:r>
              <a:rPr sz="1400" b="0" i="0" u="none" dirty="0">
                <a:solidFill>
                  <a:srgbClr val="A0AABF"/>
                </a:solidFill>
                <a:latin typeface="Plus Jakarta Sans"/>
              </a:rPr>
              <a:t> </a:t>
            </a:r>
            <a:r>
              <a:rPr sz="1400" b="0" i="0" u="none" dirty="0" err="1">
                <a:solidFill>
                  <a:srgbClr val="F8FAFC"/>
                </a:solidFill>
                <a:latin typeface="Plus Jakarta Sans SemiBold"/>
              </a:rPr>
              <a:t>keyakinan</a:t>
            </a:r>
            <a:r>
              <a:rPr sz="1400" b="0" i="0" u="none" dirty="0">
                <a:solidFill>
                  <a:srgbClr val="A0AABF"/>
                </a:solidFill>
                <a:latin typeface="Plus Jakarta Sans"/>
              </a:rPr>
              <a:t> </a:t>
            </a:r>
            <a:r>
              <a:rPr sz="1400" b="0" i="0" u="none" dirty="0" err="1">
                <a:solidFill>
                  <a:srgbClr val="A0AABF"/>
                </a:solidFill>
                <a:latin typeface="Plus Jakarta Sans"/>
              </a:rPr>
              <a:t>bahwa</a:t>
            </a:r>
            <a:r>
              <a:rPr sz="1400" b="0" i="0" u="none" dirty="0">
                <a:solidFill>
                  <a:srgbClr val="A0AABF"/>
                </a:solidFill>
                <a:latin typeface="Plus Jakarta Sans"/>
              </a:rPr>
              <a:t> </a:t>
            </a:r>
            <a:r>
              <a:rPr sz="1400" b="0" i="0" u="none" dirty="0" err="1">
                <a:solidFill>
                  <a:srgbClr val="A0AABF"/>
                </a:solidFill>
                <a:latin typeface="Plus Jakarta Sans"/>
              </a:rPr>
              <a:t>suatu</a:t>
            </a:r>
            <a:r>
              <a:rPr sz="1400" b="0" i="0" u="none" dirty="0">
                <a:solidFill>
                  <a:srgbClr val="A0AABF"/>
                </a:solidFill>
                <a:latin typeface="Plus Jakarta Sans"/>
              </a:rPr>
              <a:t> </a:t>
            </a:r>
            <a:r>
              <a:rPr sz="1400" b="0" i="0" u="none" dirty="0" err="1">
                <a:solidFill>
                  <a:srgbClr val="A0AABF"/>
                </a:solidFill>
                <a:latin typeface="Plus Jakarta Sans"/>
              </a:rPr>
              <a:t>tindak</a:t>
            </a:r>
            <a:r>
              <a:rPr sz="1400" b="0" i="0" u="none" dirty="0">
                <a:solidFill>
                  <a:srgbClr val="A0AABF"/>
                </a:solidFill>
                <a:latin typeface="Plus Jakarta Sans"/>
              </a:rPr>
              <a:t> </a:t>
            </a:r>
            <a:r>
              <a:rPr sz="1400" b="0" i="0" u="none" dirty="0" err="1">
                <a:solidFill>
                  <a:srgbClr val="A0AABF"/>
                </a:solidFill>
                <a:latin typeface="Plus Jakarta Sans"/>
              </a:rPr>
              <a:t>pidana</a:t>
            </a:r>
            <a:r>
              <a:rPr sz="1400" b="0" i="0" u="none" dirty="0">
                <a:solidFill>
                  <a:srgbClr val="A0AABF"/>
                </a:solidFill>
                <a:latin typeface="Plus Jakarta Sans"/>
              </a:rPr>
              <a:t> </a:t>
            </a:r>
            <a:r>
              <a:rPr sz="1400" b="0" i="0" u="none" dirty="0" err="1">
                <a:solidFill>
                  <a:srgbClr val="A0AABF"/>
                </a:solidFill>
                <a:latin typeface="Plus Jakarta Sans"/>
              </a:rPr>
              <a:t>benar-benar</a:t>
            </a:r>
            <a:r>
              <a:rPr sz="1400" b="0" i="0" u="none" dirty="0">
                <a:solidFill>
                  <a:srgbClr val="A0AABF"/>
                </a:solidFill>
                <a:latin typeface="Plus Jakarta Sans"/>
              </a:rPr>
              <a:t> </a:t>
            </a:r>
            <a:r>
              <a:rPr sz="1400" b="0" i="0" u="none" dirty="0" err="1">
                <a:solidFill>
                  <a:srgbClr val="A0AABF"/>
                </a:solidFill>
                <a:latin typeface="Plus Jakarta Sans"/>
              </a:rPr>
              <a:t>terjadi</a:t>
            </a:r>
            <a:r>
              <a:rPr sz="1400" b="0" i="0" u="none" dirty="0">
                <a:solidFill>
                  <a:srgbClr val="A0AABF"/>
                </a:solidFill>
                <a:latin typeface="Plus Jakarta Sans"/>
              </a:rPr>
              <a:t> dan </a:t>
            </a:r>
            <a:r>
              <a:rPr sz="1400" b="0" i="0" u="none" dirty="0" err="1">
                <a:solidFill>
                  <a:srgbClr val="A0AABF"/>
                </a:solidFill>
                <a:latin typeface="Plus Jakarta Sans"/>
              </a:rPr>
              <a:t>terdakwalah</a:t>
            </a:r>
            <a:r>
              <a:rPr sz="1400" b="0" i="0" u="none" dirty="0">
                <a:solidFill>
                  <a:srgbClr val="A0AABF"/>
                </a:solidFill>
                <a:latin typeface="Plus Jakarta Sans"/>
              </a:rPr>
              <a:t> yang </a:t>
            </a:r>
            <a:r>
              <a:rPr sz="1400" b="0" i="0" u="none" dirty="0" err="1">
                <a:solidFill>
                  <a:srgbClr val="A0AABF"/>
                </a:solidFill>
                <a:latin typeface="Plus Jakarta Sans"/>
              </a:rPr>
              <a:t>bersalah</a:t>
            </a:r>
            <a:r>
              <a:rPr sz="1400" b="0" i="0" u="none" dirty="0">
                <a:solidFill>
                  <a:srgbClr val="A0AABF"/>
                </a:solidFill>
                <a:latin typeface="Plus Jakarta Sans"/>
              </a:rPr>
              <a:t>.</a:t>
            </a:r>
          </a:p>
        </p:txBody>
      </p:sp>
      <p:sp>
        <p:nvSpPr>
          <p:cNvPr id="6" name="TextBox 5"/>
          <p:cNvSpPr txBox="1"/>
          <p:nvPr/>
        </p:nvSpPr>
        <p:spPr>
          <a:xfrm>
            <a:off x="859303" y="4298165"/>
            <a:ext cx="5934075" cy="1778628"/>
          </a:xfrm>
          <a:prstGeom prst="rect">
            <a:avLst/>
          </a:prstGeom>
          <a:noFill/>
        </p:spPr>
        <p:txBody>
          <a:bodyPr wrap="square" lIns="0" tIns="0" rIns="0" bIns="0" anchor="t">
            <a:spAutoFit/>
          </a:bodyPr>
          <a:lstStyle/>
          <a:p>
            <a:pPr algn="l">
              <a:lnSpc>
                <a:spcPts val="2039"/>
              </a:lnSpc>
            </a:pPr>
            <a:r>
              <a:rPr lang="en-US" sz="1400" b="1" i="0" u="none" dirty="0">
                <a:solidFill>
                  <a:schemeClr val="accent4">
                    <a:lumMod val="75000"/>
                  </a:schemeClr>
                </a:solidFill>
                <a:latin typeface="Plus Jakarta Sans SemiBold"/>
              </a:rPr>
              <a:t>Pasal 235 KUHAP</a:t>
            </a:r>
          </a:p>
          <a:p>
            <a:pPr algn="l">
              <a:lnSpc>
                <a:spcPts val="2039"/>
              </a:lnSpc>
            </a:pPr>
            <a:r>
              <a:rPr sz="1400" b="0" i="0" u="none" dirty="0">
                <a:solidFill>
                  <a:srgbClr val="F8FAFC"/>
                </a:solidFill>
                <a:latin typeface="Plus Jakarta Sans SemiBold"/>
              </a:rPr>
              <a:t>Ala</a:t>
            </a:r>
            <a:r>
              <a:rPr lang="en-ID" sz="1400" b="0" i="0" u="none" dirty="0">
                <a:solidFill>
                  <a:srgbClr val="F8FAFC"/>
                </a:solidFill>
                <a:latin typeface="Plus Jakarta Sans SemiBold"/>
              </a:rPr>
              <a:t>t Bukti yang Sah</a:t>
            </a:r>
            <a:r>
              <a:rPr lang="en-ID" sz="1400" b="0" i="0" u="none" dirty="0">
                <a:solidFill>
                  <a:srgbClr val="A0AABF"/>
                </a:solidFill>
                <a:latin typeface="Plus Jakarta Sans"/>
              </a:rPr>
              <a:t> </a:t>
            </a:r>
          </a:p>
          <a:p>
            <a:pPr algn="l">
              <a:lnSpc>
                <a:spcPts val="2039"/>
              </a:lnSpc>
            </a:pPr>
            <a:r>
              <a:rPr sz="1400" b="0" i="0" u="none" dirty="0">
                <a:solidFill>
                  <a:srgbClr val="A0AABF"/>
                </a:solidFill>
                <a:latin typeface="Plus Jakarta Sans"/>
              </a:rPr>
              <a:t>1. </a:t>
            </a:r>
            <a:r>
              <a:rPr sz="1400" b="0" i="0" u="none" dirty="0" err="1">
                <a:solidFill>
                  <a:srgbClr val="A0AABF"/>
                </a:solidFill>
                <a:latin typeface="Plus Jakarta Sans"/>
              </a:rPr>
              <a:t>Keterangan</a:t>
            </a:r>
            <a:r>
              <a:rPr sz="1400" b="0" i="0" u="none" dirty="0">
                <a:solidFill>
                  <a:srgbClr val="A0AABF"/>
                </a:solidFill>
                <a:latin typeface="Plus Jakarta Sans"/>
              </a:rPr>
              <a:t> Saksi</a:t>
            </a:r>
            <a:r>
              <a:rPr sz="1400" dirty="0"/>
              <a:t>
</a:t>
            </a:r>
            <a:r>
              <a:rPr sz="1400" b="0" i="0" u="none" dirty="0">
                <a:solidFill>
                  <a:srgbClr val="A0AABF"/>
                </a:solidFill>
                <a:latin typeface="Plus Jakarta Sans"/>
              </a:rPr>
              <a:t> 2. </a:t>
            </a:r>
            <a:r>
              <a:rPr sz="1400" b="0" i="0" u="none" dirty="0" err="1">
                <a:solidFill>
                  <a:srgbClr val="A0AABF"/>
                </a:solidFill>
                <a:latin typeface="Plus Jakarta Sans"/>
              </a:rPr>
              <a:t>Keterangan</a:t>
            </a:r>
            <a:r>
              <a:rPr sz="1400" b="0" i="0" u="none" dirty="0">
                <a:solidFill>
                  <a:srgbClr val="A0AABF"/>
                </a:solidFill>
                <a:latin typeface="Plus Jakarta Sans"/>
              </a:rPr>
              <a:t> Ahli</a:t>
            </a:r>
            <a:r>
              <a:rPr sz="1400" dirty="0"/>
              <a:t>
</a:t>
            </a:r>
            <a:r>
              <a:rPr sz="1400" b="0" i="0" u="none" dirty="0">
                <a:solidFill>
                  <a:srgbClr val="A0AABF"/>
                </a:solidFill>
                <a:latin typeface="Plus Jakarta Sans"/>
              </a:rPr>
              <a:t> 3. Surat</a:t>
            </a:r>
            <a:r>
              <a:rPr sz="1400" dirty="0"/>
              <a:t>
</a:t>
            </a:r>
            <a:r>
              <a:rPr sz="1400" b="0" i="0" u="none" dirty="0">
                <a:solidFill>
                  <a:srgbClr val="A0AABF"/>
                </a:solidFill>
                <a:latin typeface="Plus Jakarta Sans"/>
              </a:rPr>
              <a:t> 4. </a:t>
            </a:r>
            <a:r>
              <a:rPr sz="1400" b="0" i="0" u="none" dirty="0" err="1">
                <a:solidFill>
                  <a:srgbClr val="A0AABF"/>
                </a:solidFill>
                <a:latin typeface="Plus Jakarta Sans"/>
              </a:rPr>
              <a:t>Petunjuk</a:t>
            </a:r>
            <a:r>
              <a:rPr sz="1400" dirty="0"/>
              <a:t>
</a:t>
            </a:r>
            <a:r>
              <a:rPr sz="1400" b="0" i="0" u="none" dirty="0">
                <a:solidFill>
                  <a:srgbClr val="A0AABF"/>
                </a:solidFill>
                <a:latin typeface="Plus Jakarta Sans"/>
              </a:rPr>
              <a:t> 5. </a:t>
            </a:r>
            <a:r>
              <a:rPr sz="1400" b="0" i="0" u="none" dirty="0" err="1">
                <a:solidFill>
                  <a:srgbClr val="A0AABF"/>
                </a:solidFill>
                <a:latin typeface="Plus Jakarta Sans"/>
              </a:rPr>
              <a:t>Keterangan</a:t>
            </a:r>
            <a:r>
              <a:rPr sz="1400" b="0" i="0" u="none" dirty="0">
                <a:solidFill>
                  <a:srgbClr val="A0AABF"/>
                </a:solidFill>
                <a:latin typeface="Plus Jakarta Sans"/>
              </a:rPr>
              <a:t> </a:t>
            </a:r>
            <a:r>
              <a:rPr sz="1400" b="0" i="0" u="none" dirty="0" err="1">
                <a:solidFill>
                  <a:srgbClr val="A0AABF"/>
                </a:solidFill>
                <a:latin typeface="Plus Jakarta Sans"/>
              </a:rPr>
              <a:t>Terdakwa</a:t>
            </a:r>
            <a:endParaRPr sz="1400" b="0" i="0" u="none" dirty="0">
              <a:solidFill>
                <a:srgbClr val="A0AABF"/>
              </a:solidFill>
              <a:latin typeface="Plus Jakarta Sans"/>
            </a:endParaRPr>
          </a:p>
        </p:txBody>
      </p:sp>
      <p:sp>
        <p:nvSpPr>
          <p:cNvPr id="8" name="TextBox 7"/>
          <p:cNvSpPr txBox="1"/>
          <p:nvPr/>
        </p:nvSpPr>
        <p:spPr>
          <a:xfrm>
            <a:off x="666750" y="1480988"/>
            <a:ext cx="57150" cy="152400"/>
          </a:xfrm>
          <a:prstGeom prst="rect">
            <a:avLst/>
          </a:prstGeom>
          <a:noFill/>
        </p:spPr>
        <p:txBody>
          <a:bodyPr wrap="square" lIns="0" tIns="0" rIns="0" bIns="0" anchor="t">
            <a:spAutoFit/>
          </a:bodyPr>
          <a:lstStyle/>
          <a:p>
            <a:pPr algn="l">
              <a:lnSpc>
                <a:spcPts val="1200"/>
              </a:lnSpc>
            </a:pPr>
            <a:r>
              <a:rPr sz="750" b="0" i="0" u="none">
                <a:solidFill>
                  <a:srgbClr val="C5A059"/>
                </a:solidFill>
                <a:latin typeface="Plus Jakarta Sans"/>
              </a:rPr>
              <a:t>■</a:t>
            </a:r>
          </a:p>
        </p:txBody>
      </p:sp>
      <p:sp>
        <p:nvSpPr>
          <p:cNvPr id="9" name="TextBox 8"/>
          <p:cNvSpPr txBox="1"/>
          <p:nvPr/>
        </p:nvSpPr>
        <p:spPr>
          <a:xfrm>
            <a:off x="666750" y="4320480"/>
            <a:ext cx="57150" cy="152400"/>
          </a:xfrm>
          <a:prstGeom prst="rect">
            <a:avLst/>
          </a:prstGeom>
          <a:noFill/>
        </p:spPr>
        <p:txBody>
          <a:bodyPr wrap="square" lIns="0" tIns="0" rIns="0" bIns="0" anchor="t">
            <a:spAutoFit/>
          </a:bodyPr>
          <a:lstStyle/>
          <a:p>
            <a:pPr algn="l">
              <a:lnSpc>
                <a:spcPts val="1200"/>
              </a:lnSpc>
            </a:pPr>
            <a:r>
              <a:rPr sz="750" b="0" i="0" u="none" dirty="0">
                <a:solidFill>
                  <a:srgbClr val="C5A059"/>
                </a:solidFill>
                <a:latin typeface="Plus Jakarta Sans"/>
              </a:rPr>
              <a:t>■</a:t>
            </a:r>
          </a:p>
        </p:txBody>
      </p:sp>
      <p:sp>
        <p:nvSpPr>
          <p:cNvPr id="10" name="TextBox 9"/>
          <p:cNvSpPr txBox="1"/>
          <p:nvPr/>
        </p:nvSpPr>
        <p:spPr>
          <a:xfrm>
            <a:off x="666750" y="299888"/>
            <a:ext cx="11401425" cy="533400"/>
          </a:xfrm>
          <a:prstGeom prst="rect">
            <a:avLst/>
          </a:prstGeom>
          <a:noFill/>
        </p:spPr>
        <p:txBody>
          <a:bodyPr wrap="square" lIns="0" tIns="0" rIns="0" bIns="0" anchor="t">
            <a:spAutoFit/>
          </a:bodyPr>
          <a:lstStyle/>
          <a:p>
            <a:pPr algn="l"/>
            <a:r>
              <a:rPr sz="3150" b="0" i="0" u="none">
                <a:solidFill>
                  <a:srgbClr val="F8FAFC"/>
                </a:solidFill>
                <a:latin typeface="Playfair Display SemiBold"/>
              </a:rPr>
              <a:t>Sistem Pembuktian Pidana</a:t>
            </a:r>
          </a:p>
        </p:txBody>
      </p:sp>
      <p:pic>
        <p:nvPicPr>
          <p:cNvPr id="13" name="Picture 12">
            <a:extLst>
              <a:ext uri="{FF2B5EF4-FFF2-40B4-BE49-F238E27FC236}">
                <a16:creationId xmlns:a16="http://schemas.microsoft.com/office/drawing/2014/main" id="{986D27EA-7C55-E7E7-C0A7-9FF842978323}"/>
              </a:ext>
            </a:extLst>
          </p:cNvPr>
          <p:cNvPicPr>
            <a:picLocks noChangeAspect="1"/>
          </p:cNvPicPr>
          <p:nvPr/>
        </p:nvPicPr>
        <p:blipFill>
          <a:blip r:embed="rId3"/>
          <a:srcRect t="6756"/>
          <a:stretch>
            <a:fillRect/>
          </a:stretch>
        </p:blipFill>
        <p:spPr>
          <a:xfrm>
            <a:off x="7117560" y="1391693"/>
            <a:ext cx="4407690" cy="4074613"/>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90B10"/>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666750" y="2164258"/>
            <a:ext cx="3429000" cy="3634382"/>
          </a:xfrm>
          <a:prstGeom prst="rect">
            <a:avLst/>
          </a:prstGeom>
        </p:spPr>
      </p:pic>
      <p:pic>
        <p:nvPicPr>
          <p:cNvPr id="4" name="Picture 3" descr="image.png"/>
          <p:cNvPicPr>
            <a:picLocks noChangeAspect="1"/>
          </p:cNvPicPr>
          <p:nvPr/>
        </p:nvPicPr>
        <p:blipFill>
          <a:blip r:embed="rId3"/>
          <a:stretch>
            <a:fillRect/>
          </a:stretch>
        </p:blipFill>
        <p:spPr>
          <a:xfrm>
            <a:off x="4381500" y="2164258"/>
            <a:ext cx="3429000" cy="3634382"/>
          </a:xfrm>
          <a:prstGeom prst="rect">
            <a:avLst/>
          </a:prstGeom>
        </p:spPr>
      </p:pic>
      <p:pic>
        <p:nvPicPr>
          <p:cNvPr id="5" name="Picture 4" descr="image.png"/>
          <p:cNvPicPr>
            <a:picLocks noChangeAspect="1"/>
          </p:cNvPicPr>
          <p:nvPr/>
        </p:nvPicPr>
        <p:blipFill>
          <a:blip r:embed="rId3"/>
          <a:stretch>
            <a:fillRect/>
          </a:stretch>
        </p:blipFill>
        <p:spPr>
          <a:xfrm>
            <a:off x="8096250" y="2164258"/>
            <a:ext cx="3429000" cy="3634382"/>
          </a:xfrm>
          <a:prstGeom prst="rect">
            <a:avLst/>
          </a:prstGeom>
        </p:spPr>
      </p:pic>
      <p:sp>
        <p:nvSpPr>
          <p:cNvPr id="6" name="TextBox 5"/>
          <p:cNvSpPr txBox="1"/>
          <p:nvPr/>
        </p:nvSpPr>
        <p:spPr>
          <a:xfrm>
            <a:off x="952500" y="3192958"/>
            <a:ext cx="3000375" cy="333375"/>
          </a:xfrm>
          <a:prstGeom prst="rect">
            <a:avLst/>
          </a:prstGeom>
          <a:noFill/>
        </p:spPr>
        <p:txBody>
          <a:bodyPr wrap="square" lIns="0" tIns="0" rIns="0" bIns="0" anchor="t">
            <a:spAutoFit/>
          </a:bodyPr>
          <a:lstStyle/>
          <a:p>
            <a:pPr algn="l"/>
            <a:r>
              <a:rPr sz="1950" b="0" i="0" u="none">
                <a:solidFill>
                  <a:srgbClr val="C5A059"/>
                </a:solidFill>
                <a:latin typeface="Playfair Display SemiBold"/>
              </a:rPr>
              <a:t>Tingkat Pertama (PN)</a:t>
            </a:r>
          </a:p>
        </p:txBody>
      </p:sp>
      <p:sp>
        <p:nvSpPr>
          <p:cNvPr id="7" name="TextBox 6"/>
          <p:cNvSpPr txBox="1"/>
          <p:nvPr/>
        </p:nvSpPr>
        <p:spPr>
          <a:xfrm>
            <a:off x="952500" y="3669208"/>
            <a:ext cx="2857500" cy="1461939"/>
          </a:xfrm>
          <a:prstGeom prst="rect">
            <a:avLst/>
          </a:prstGeom>
          <a:noFill/>
        </p:spPr>
        <p:txBody>
          <a:bodyPr wrap="square" lIns="0" tIns="0" rIns="0" bIns="0" anchor="t">
            <a:spAutoFit/>
          </a:bodyPr>
          <a:lstStyle/>
          <a:p>
            <a:pPr algn="l">
              <a:lnSpc>
                <a:spcPts val="1920"/>
              </a:lnSpc>
            </a:pPr>
            <a:r>
              <a:rPr sz="1600" b="0" i="0" u="none" dirty="0" err="1">
                <a:solidFill>
                  <a:srgbClr val="A0AABF"/>
                </a:solidFill>
                <a:latin typeface="Plus Jakarta Sans"/>
              </a:rPr>
              <a:t>Pengadilan</a:t>
            </a:r>
            <a:r>
              <a:rPr sz="1600" b="0" i="0" u="none" dirty="0">
                <a:solidFill>
                  <a:srgbClr val="A0AABF"/>
                </a:solidFill>
                <a:latin typeface="Plus Jakarta Sans"/>
              </a:rPr>
              <a:t> Negeri (PN) </a:t>
            </a:r>
            <a:r>
              <a:rPr sz="1600" b="0" i="0" u="none" dirty="0" err="1">
                <a:solidFill>
                  <a:srgbClr val="A0AABF"/>
                </a:solidFill>
                <a:latin typeface="Plus Jakarta Sans"/>
              </a:rPr>
              <a:t>memutus</a:t>
            </a:r>
            <a:r>
              <a:rPr sz="1600" b="0" i="0" u="none" dirty="0">
                <a:solidFill>
                  <a:srgbClr val="A0AABF"/>
                </a:solidFill>
                <a:latin typeface="Plus Jakarta Sans"/>
              </a:rPr>
              <a:t> </a:t>
            </a:r>
            <a:r>
              <a:rPr sz="1600" b="0" i="0" u="none" dirty="0" err="1">
                <a:solidFill>
                  <a:srgbClr val="A0AABF"/>
                </a:solidFill>
                <a:latin typeface="Plus Jakarta Sans"/>
              </a:rPr>
              <a:t>perkara</a:t>
            </a:r>
            <a:r>
              <a:rPr sz="1600" b="0" i="0" u="none" dirty="0">
                <a:solidFill>
                  <a:srgbClr val="A0AABF"/>
                </a:solidFill>
                <a:latin typeface="Plus Jakarta Sans"/>
              </a:rPr>
              <a:t> pada </a:t>
            </a:r>
            <a:r>
              <a:rPr sz="1600" b="0" i="0" u="none" dirty="0" err="1">
                <a:solidFill>
                  <a:srgbClr val="A0AABF"/>
                </a:solidFill>
                <a:latin typeface="Plus Jakarta Sans"/>
              </a:rPr>
              <a:t>tingkat</a:t>
            </a:r>
            <a:r>
              <a:rPr sz="1600" b="0" i="0" u="none" dirty="0">
                <a:solidFill>
                  <a:srgbClr val="A0AABF"/>
                </a:solidFill>
                <a:latin typeface="Plus Jakarta Sans"/>
              </a:rPr>
              <a:t> </a:t>
            </a:r>
            <a:r>
              <a:rPr sz="1600" b="0" i="0" u="none" dirty="0" err="1">
                <a:solidFill>
                  <a:srgbClr val="A0AABF"/>
                </a:solidFill>
                <a:latin typeface="Plus Jakarta Sans"/>
              </a:rPr>
              <a:t>pertama</a:t>
            </a:r>
            <a:r>
              <a:rPr sz="1600" b="0" i="0" u="none" dirty="0">
                <a:solidFill>
                  <a:srgbClr val="A0AABF"/>
                </a:solidFill>
                <a:latin typeface="Plus Jakarta Sans"/>
              </a:rPr>
              <a:t>. Jika </a:t>
            </a:r>
            <a:r>
              <a:rPr sz="1600" b="0" i="0" u="none" dirty="0" err="1">
                <a:solidFill>
                  <a:srgbClr val="A0AABF"/>
                </a:solidFill>
                <a:latin typeface="Plus Jakarta Sans"/>
              </a:rPr>
              <a:t>Terdakwa</a:t>
            </a:r>
            <a:r>
              <a:rPr sz="1600" b="0" i="0" u="none" dirty="0">
                <a:solidFill>
                  <a:srgbClr val="A0AABF"/>
                </a:solidFill>
                <a:latin typeface="Plus Jakarta Sans"/>
              </a:rPr>
              <a:t> </a:t>
            </a:r>
            <a:r>
              <a:rPr sz="1600" b="0" i="0" u="none" dirty="0" err="1">
                <a:solidFill>
                  <a:srgbClr val="A0AABF"/>
                </a:solidFill>
                <a:latin typeface="Plus Jakarta Sans"/>
              </a:rPr>
              <a:t>atau</a:t>
            </a:r>
            <a:r>
              <a:rPr sz="1600" b="0" i="0" u="none" dirty="0">
                <a:solidFill>
                  <a:srgbClr val="A0AABF"/>
                </a:solidFill>
                <a:latin typeface="Plus Jakarta Sans"/>
              </a:rPr>
              <a:t> JPU </a:t>
            </a:r>
            <a:r>
              <a:rPr sz="1600" b="0" i="0" u="none" dirty="0" err="1">
                <a:solidFill>
                  <a:srgbClr val="A0AABF"/>
                </a:solidFill>
                <a:latin typeface="Plus Jakarta Sans"/>
              </a:rPr>
              <a:t>menolak</a:t>
            </a:r>
            <a:r>
              <a:rPr sz="1600" b="0" i="0" u="none" dirty="0">
                <a:solidFill>
                  <a:srgbClr val="A0AABF"/>
                </a:solidFill>
                <a:latin typeface="Plus Jakarta Sans"/>
              </a:rPr>
              <a:t> </a:t>
            </a:r>
            <a:r>
              <a:rPr sz="1600" b="0" i="0" u="none" dirty="0" err="1">
                <a:solidFill>
                  <a:srgbClr val="A0AABF"/>
                </a:solidFill>
                <a:latin typeface="Plus Jakarta Sans"/>
              </a:rPr>
              <a:t>putusan</a:t>
            </a:r>
            <a:r>
              <a:rPr sz="1600" b="0" i="0" u="none" dirty="0">
                <a:solidFill>
                  <a:srgbClr val="A0AABF"/>
                </a:solidFill>
                <a:latin typeface="Plus Jakarta Sans"/>
              </a:rPr>
              <a:t> PN, </a:t>
            </a:r>
            <a:r>
              <a:rPr sz="1600" b="0" i="0" u="none" dirty="0" err="1">
                <a:solidFill>
                  <a:srgbClr val="A0AABF"/>
                </a:solidFill>
                <a:latin typeface="Plus Jakarta Sans"/>
              </a:rPr>
              <a:t>mereka</a:t>
            </a:r>
            <a:r>
              <a:rPr sz="1600" b="0" i="0" u="none" dirty="0">
                <a:solidFill>
                  <a:srgbClr val="A0AABF"/>
                </a:solidFill>
                <a:latin typeface="Plus Jakarta Sans"/>
              </a:rPr>
              <a:t> memiliki </a:t>
            </a:r>
            <a:r>
              <a:rPr sz="1600" b="0" i="0" u="none" dirty="0" err="1">
                <a:solidFill>
                  <a:srgbClr val="A0AABF"/>
                </a:solidFill>
                <a:latin typeface="Plus Jakarta Sans"/>
              </a:rPr>
              <a:t>waktu</a:t>
            </a:r>
            <a:r>
              <a:rPr sz="1600" b="0" i="0" u="none" dirty="0">
                <a:solidFill>
                  <a:srgbClr val="A0AABF"/>
                </a:solidFill>
                <a:latin typeface="Plus Jakarta Sans"/>
              </a:rPr>
              <a:t> 7 </a:t>
            </a:r>
            <a:r>
              <a:rPr sz="1600" b="0" i="0" u="none" dirty="0" err="1">
                <a:solidFill>
                  <a:srgbClr val="A0AABF"/>
                </a:solidFill>
                <a:latin typeface="Plus Jakarta Sans"/>
              </a:rPr>
              <a:t>hari</a:t>
            </a:r>
            <a:r>
              <a:rPr sz="1600" b="0" i="0" u="none" dirty="0">
                <a:solidFill>
                  <a:srgbClr val="A0AABF"/>
                </a:solidFill>
                <a:latin typeface="Plus Jakarta Sans"/>
              </a:rPr>
              <a:t> </a:t>
            </a:r>
            <a:r>
              <a:rPr sz="1600" b="0" i="0" u="none" dirty="0" err="1">
                <a:solidFill>
                  <a:srgbClr val="A0AABF"/>
                </a:solidFill>
                <a:latin typeface="Plus Jakarta Sans"/>
              </a:rPr>
              <a:t>untuk</a:t>
            </a:r>
            <a:r>
              <a:rPr sz="1600" b="0" i="0" u="none" dirty="0">
                <a:solidFill>
                  <a:srgbClr val="A0AABF"/>
                </a:solidFill>
                <a:latin typeface="Plus Jakarta Sans"/>
              </a:rPr>
              <a:t> </a:t>
            </a:r>
            <a:r>
              <a:rPr sz="1600" b="0" i="0" u="none" dirty="0" err="1">
                <a:solidFill>
                  <a:srgbClr val="A0AABF"/>
                </a:solidFill>
                <a:latin typeface="Plus Jakarta Sans"/>
              </a:rPr>
              <a:t>menyatakan</a:t>
            </a:r>
            <a:r>
              <a:rPr sz="1600" b="0" i="0" u="none" dirty="0">
                <a:solidFill>
                  <a:srgbClr val="A0AABF"/>
                </a:solidFill>
                <a:latin typeface="Plus Jakarta Sans"/>
              </a:rPr>
              <a:t> </a:t>
            </a:r>
            <a:r>
              <a:rPr sz="1600" b="0" i="0" u="none" dirty="0" err="1">
                <a:solidFill>
                  <a:srgbClr val="A0AABF"/>
                </a:solidFill>
                <a:latin typeface="Plus Jakarta Sans"/>
              </a:rPr>
              <a:t>sikap</a:t>
            </a:r>
            <a:r>
              <a:rPr sz="1600" b="0" i="0" u="none" dirty="0">
                <a:solidFill>
                  <a:srgbClr val="A0AABF"/>
                </a:solidFill>
                <a:latin typeface="Plus Jakarta Sans"/>
              </a:rPr>
              <a:t> hukum.</a:t>
            </a:r>
          </a:p>
        </p:txBody>
      </p:sp>
      <p:sp>
        <p:nvSpPr>
          <p:cNvPr id="8" name="TextBox 7"/>
          <p:cNvSpPr txBox="1"/>
          <p:nvPr/>
        </p:nvSpPr>
        <p:spPr>
          <a:xfrm>
            <a:off x="4667250" y="3192958"/>
            <a:ext cx="3000375" cy="666750"/>
          </a:xfrm>
          <a:prstGeom prst="rect">
            <a:avLst/>
          </a:prstGeom>
          <a:noFill/>
        </p:spPr>
        <p:txBody>
          <a:bodyPr wrap="square" lIns="0" tIns="0" rIns="0" bIns="0" anchor="t">
            <a:spAutoFit/>
          </a:bodyPr>
          <a:lstStyle/>
          <a:p>
            <a:pPr algn="l"/>
            <a:r>
              <a:rPr sz="1950" b="0" i="0" u="none">
                <a:solidFill>
                  <a:srgbClr val="C5A059"/>
                </a:solidFill>
                <a:latin typeface="Playfair Display SemiBold"/>
              </a:rPr>
              <a:t>Banding (Pengadilan Tinggi)</a:t>
            </a:r>
          </a:p>
        </p:txBody>
      </p:sp>
      <p:sp>
        <p:nvSpPr>
          <p:cNvPr id="9" name="TextBox 8"/>
          <p:cNvSpPr txBox="1"/>
          <p:nvPr/>
        </p:nvSpPr>
        <p:spPr>
          <a:xfrm>
            <a:off x="4667250" y="4002583"/>
            <a:ext cx="2857500" cy="1218282"/>
          </a:xfrm>
          <a:prstGeom prst="rect">
            <a:avLst/>
          </a:prstGeom>
          <a:noFill/>
        </p:spPr>
        <p:txBody>
          <a:bodyPr wrap="square" lIns="0" tIns="0" rIns="0" bIns="0" anchor="t">
            <a:spAutoFit/>
          </a:bodyPr>
          <a:lstStyle/>
          <a:p>
            <a:pPr algn="l">
              <a:lnSpc>
                <a:spcPts val="1920"/>
              </a:lnSpc>
            </a:pPr>
            <a:r>
              <a:rPr sz="1600" b="0" i="0" u="none" dirty="0" err="1">
                <a:solidFill>
                  <a:srgbClr val="A0AABF"/>
                </a:solidFill>
                <a:latin typeface="Plus Jakarta Sans"/>
              </a:rPr>
              <a:t>Diatur</a:t>
            </a:r>
            <a:r>
              <a:rPr sz="1600" b="0" i="0" u="none" dirty="0">
                <a:solidFill>
                  <a:srgbClr val="A0AABF"/>
                </a:solidFill>
                <a:latin typeface="Plus Jakarta Sans"/>
              </a:rPr>
              <a:t> </a:t>
            </a:r>
            <a:r>
              <a:rPr sz="1600" b="0" i="0" u="none" dirty="0" err="1">
                <a:solidFill>
                  <a:srgbClr val="A0AABF"/>
                </a:solidFill>
                <a:latin typeface="Plus Jakarta Sans"/>
              </a:rPr>
              <a:t>dalam</a:t>
            </a:r>
            <a:r>
              <a:rPr sz="1600" b="0" i="0" u="none" dirty="0">
                <a:solidFill>
                  <a:srgbClr val="A0AABF"/>
                </a:solidFill>
                <a:latin typeface="Plus Jakarta Sans"/>
              </a:rPr>
              <a:t> Pasal 2</a:t>
            </a:r>
            <a:r>
              <a:rPr lang="en-US" sz="1600" b="0" i="0" u="none" dirty="0">
                <a:solidFill>
                  <a:srgbClr val="A0AABF"/>
                </a:solidFill>
                <a:latin typeface="Plus Jakarta Sans"/>
              </a:rPr>
              <a:t>85</a:t>
            </a:r>
            <a:r>
              <a:rPr sz="1600" b="0" i="0" u="none" dirty="0">
                <a:solidFill>
                  <a:srgbClr val="A0AABF"/>
                </a:solidFill>
                <a:latin typeface="Plus Jakarta Sans"/>
              </a:rPr>
              <a:t> KUHAP. </a:t>
            </a:r>
            <a:r>
              <a:rPr sz="1600" b="0" i="0" u="none" dirty="0" err="1">
                <a:solidFill>
                  <a:srgbClr val="A0AABF"/>
                </a:solidFill>
                <a:latin typeface="Plus Jakarta Sans"/>
              </a:rPr>
              <a:t>Pengadilan</a:t>
            </a:r>
            <a:r>
              <a:rPr sz="1600" b="0" i="0" u="none" dirty="0">
                <a:solidFill>
                  <a:srgbClr val="A0AABF"/>
                </a:solidFill>
                <a:latin typeface="Plus Jakarta Sans"/>
              </a:rPr>
              <a:t> Tinggi </a:t>
            </a:r>
            <a:r>
              <a:rPr sz="1600" b="0" i="0" u="none" dirty="0" err="1">
                <a:solidFill>
                  <a:srgbClr val="A0AABF"/>
                </a:solidFill>
                <a:latin typeface="Plus Jakarta Sans"/>
              </a:rPr>
              <a:t>memeriksa</a:t>
            </a:r>
            <a:r>
              <a:rPr sz="1600" b="0" i="0" u="none" dirty="0">
                <a:solidFill>
                  <a:srgbClr val="A0AABF"/>
                </a:solidFill>
                <a:latin typeface="Plus Jakarta Sans"/>
              </a:rPr>
              <a:t> </a:t>
            </a:r>
            <a:r>
              <a:rPr sz="1600" b="0" i="0" u="none" dirty="0" err="1">
                <a:solidFill>
                  <a:srgbClr val="A0AABF"/>
                </a:solidFill>
                <a:latin typeface="Plus Jakarta Sans"/>
              </a:rPr>
              <a:t>ulang</a:t>
            </a:r>
            <a:r>
              <a:rPr sz="1600" b="0" i="0" u="none" dirty="0">
                <a:solidFill>
                  <a:srgbClr val="A0AABF"/>
                </a:solidFill>
                <a:latin typeface="Plus Jakarta Sans"/>
              </a:rPr>
              <a:t> </a:t>
            </a:r>
            <a:r>
              <a:rPr sz="1600" b="0" i="0" u="none" dirty="0" err="1">
                <a:solidFill>
                  <a:srgbClr val="A0AABF"/>
                </a:solidFill>
                <a:latin typeface="Plus Jakarta Sans"/>
              </a:rPr>
              <a:t>perkara</a:t>
            </a:r>
            <a:r>
              <a:rPr sz="1600" b="0" i="0" u="none" dirty="0">
                <a:solidFill>
                  <a:srgbClr val="A0AABF"/>
                </a:solidFill>
                <a:latin typeface="Plus Jakarta Sans"/>
              </a:rPr>
              <a:t> </a:t>
            </a:r>
            <a:r>
              <a:rPr sz="1600" b="0" i="0" u="none" dirty="0" err="1">
                <a:solidFill>
                  <a:srgbClr val="A0AABF"/>
                </a:solidFill>
                <a:latin typeface="Plus Jakarta Sans"/>
              </a:rPr>
              <a:t>secara</a:t>
            </a:r>
            <a:r>
              <a:rPr sz="1600" b="0" i="0" u="none" dirty="0">
                <a:solidFill>
                  <a:srgbClr val="A0AABF"/>
                </a:solidFill>
                <a:latin typeface="Plus Jakarta Sans"/>
              </a:rPr>
              <a:t> </a:t>
            </a:r>
            <a:r>
              <a:rPr sz="1600" b="0" i="0" u="none" dirty="0" err="1">
                <a:solidFill>
                  <a:srgbClr val="A0AABF"/>
                </a:solidFill>
                <a:latin typeface="Plus Jakarta Sans"/>
              </a:rPr>
              <a:t>utuh</a:t>
            </a:r>
            <a:r>
              <a:rPr sz="1600" b="0" i="0" u="none" dirty="0">
                <a:solidFill>
                  <a:srgbClr val="A0AABF"/>
                </a:solidFill>
                <a:latin typeface="Plus Jakarta Sans"/>
              </a:rPr>
              <a:t> (</a:t>
            </a:r>
            <a:r>
              <a:rPr sz="1600" b="0" i="0" u="none" dirty="0" err="1">
                <a:solidFill>
                  <a:srgbClr val="A0AABF"/>
                </a:solidFill>
                <a:latin typeface="Plus Jakarta Sans"/>
              </a:rPr>
              <a:t>fakta</a:t>
            </a:r>
            <a:r>
              <a:rPr sz="1600" b="0" i="0" u="none" dirty="0">
                <a:solidFill>
                  <a:srgbClr val="A0AABF"/>
                </a:solidFill>
                <a:latin typeface="Plus Jakarta Sans"/>
              </a:rPr>
              <a:t> dan hukum) </a:t>
            </a:r>
            <a:r>
              <a:rPr sz="1600" b="0" i="0" u="none" dirty="0" err="1">
                <a:solidFill>
                  <a:srgbClr val="A0AABF"/>
                </a:solidFill>
                <a:latin typeface="Plus Jakarta Sans"/>
              </a:rPr>
              <a:t>atau</a:t>
            </a:r>
            <a:r>
              <a:rPr sz="1600" b="0" i="0" u="none" dirty="0">
                <a:solidFill>
                  <a:srgbClr val="A0AABF"/>
                </a:solidFill>
                <a:latin typeface="Plus Jakarta Sans"/>
              </a:rPr>
              <a:t> </a:t>
            </a:r>
            <a:r>
              <a:rPr sz="1600" b="0" i="0" u="none" dirty="0" err="1">
                <a:solidFill>
                  <a:srgbClr val="A0AABF"/>
                </a:solidFill>
                <a:latin typeface="Plus Jakarta Sans"/>
              </a:rPr>
              <a:t>disebut</a:t>
            </a:r>
            <a:r>
              <a:rPr sz="1600" b="0" i="0" u="none" dirty="0">
                <a:solidFill>
                  <a:srgbClr val="A0AABF"/>
                </a:solidFill>
                <a:latin typeface="Plus Jakarta Sans"/>
              </a:rPr>
              <a:t> </a:t>
            </a:r>
            <a:r>
              <a:rPr sz="1600" b="0" i="0" u="none" dirty="0" err="1">
                <a:solidFill>
                  <a:srgbClr val="A0AABF"/>
                </a:solidFill>
                <a:latin typeface="Plus Jakarta Sans"/>
              </a:rPr>
              <a:t>sebagai</a:t>
            </a:r>
            <a:r>
              <a:rPr sz="1600" b="0" i="0" u="none" dirty="0">
                <a:solidFill>
                  <a:srgbClr val="A0AABF"/>
                </a:solidFill>
                <a:latin typeface="Plus Jakarta Sans"/>
              </a:rPr>
              <a:t> </a:t>
            </a:r>
            <a:r>
              <a:rPr sz="1600" b="1" i="0" u="none" dirty="0">
                <a:solidFill>
                  <a:srgbClr val="A0AABF"/>
                </a:solidFill>
                <a:latin typeface="Plus Jakarta Sans"/>
              </a:rPr>
              <a:t>Judex </a:t>
            </a:r>
            <a:r>
              <a:rPr sz="1600" b="1" i="0" u="none" dirty="0" err="1">
                <a:solidFill>
                  <a:srgbClr val="A0AABF"/>
                </a:solidFill>
                <a:latin typeface="Plus Jakarta Sans"/>
              </a:rPr>
              <a:t>Facti</a:t>
            </a:r>
            <a:r>
              <a:rPr sz="1600" b="0" i="0" u="none" dirty="0">
                <a:solidFill>
                  <a:srgbClr val="A0AABF"/>
                </a:solidFill>
                <a:latin typeface="Plus Jakarta Sans"/>
              </a:rPr>
              <a:t>.</a:t>
            </a:r>
          </a:p>
        </p:txBody>
      </p:sp>
      <p:sp>
        <p:nvSpPr>
          <p:cNvPr id="10" name="TextBox 9"/>
          <p:cNvSpPr txBox="1"/>
          <p:nvPr/>
        </p:nvSpPr>
        <p:spPr>
          <a:xfrm>
            <a:off x="8382000" y="3192958"/>
            <a:ext cx="3000375" cy="666750"/>
          </a:xfrm>
          <a:prstGeom prst="rect">
            <a:avLst/>
          </a:prstGeom>
          <a:noFill/>
        </p:spPr>
        <p:txBody>
          <a:bodyPr wrap="square" lIns="0" tIns="0" rIns="0" bIns="0" anchor="t">
            <a:spAutoFit/>
          </a:bodyPr>
          <a:lstStyle/>
          <a:p>
            <a:pPr algn="l"/>
            <a:r>
              <a:rPr sz="1950" b="0" i="0" u="none">
                <a:solidFill>
                  <a:srgbClr val="C5A059"/>
                </a:solidFill>
                <a:latin typeface="Playfair Display SemiBold"/>
              </a:rPr>
              <a:t>Kasasi (Mahkamah Agung)</a:t>
            </a:r>
          </a:p>
        </p:txBody>
      </p:sp>
      <p:sp>
        <p:nvSpPr>
          <p:cNvPr id="11" name="TextBox 10"/>
          <p:cNvSpPr txBox="1"/>
          <p:nvPr/>
        </p:nvSpPr>
        <p:spPr>
          <a:xfrm>
            <a:off x="8382000" y="4002583"/>
            <a:ext cx="2857500" cy="1448410"/>
          </a:xfrm>
          <a:prstGeom prst="rect">
            <a:avLst/>
          </a:prstGeom>
          <a:noFill/>
        </p:spPr>
        <p:txBody>
          <a:bodyPr wrap="square" lIns="0" tIns="0" rIns="0" bIns="0" anchor="t">
            <a:spAutoFit/>
          </a:bodyPr>
          <a:lstStyle/>
          <a:p>
            <a:pPr algn="l">
              <a:lnSpc>
                <a:spcPts val="1920"/>
              </a:lnSpc>
            </a:pPr>
            <a:r>
              <a:rPr sz="1600" b="0" i="0" u="none" dirty="0" err="1">
                <a:solidFill>
                  <a:srgbClr val="A0AABF"/>
                </a:solidFill>
                <a:latin typeface="Plus Jakarta Sans"/>
              </a:rPr>
              <a:t>Diatur</a:t>
            </a:r>
            <a:r>
              <a:rPr sz="1600" b="0" i="0" u="none" dirty="0">
                <a:solidFill>
                  <a:srgbClr val="A0AABF"/>
                </a:solidFill>
                <a:latin typeface="Plus Jakarta Sans"/>
              </a:rPr>
              <a:t> </a:t>
            </a:r>
            <a:r>
              <a:rPr sz="1600" b="0" i="0" u="none" dirty="0" err="1">
                <a:solidFill>
                  <a:srgbClr val="A0AABF"/>
                </a:solidFill>
                <a:latin typeface="Plus Jakarta Sans"/>
              </a:rPr>
              <a:t>dalam</a:t>
            </a:r>
            <a:r>
              <a:rPr sz="1600" b="0" i="0" u="none" dirty="0">
                <a:solidFill>
                  <a:srgbClr val="A0AABF"/>
                </a:solidFill>
                <a:latin typeface="Plus Jakarta Sans"/>
              </a:rPr>
              <a:t> Pasal 2</a:t>
            </a:r>
            <a:r>
              <a:rPr lang="en-US" sz="1600" b="0" i="0" u="none" dirty="0">
                <a:solidFill>
                  <a:srgbClr val="A0AABF"/>
                </a:solidFill>
                <a:latin typeface="Plus Jakarta Sans"/>
              </a:rPr>
              <a:t>99</a:t>
            </a:r>
            <a:r>
              <a:rPr sz="1600" b="0" i="0" u="none" dirty="0">
                <a:solidFill>
                  <a:srgbClr val="A0AABF"/>
                </a:solidFill>
                <a:latin typeface="Plus Jakarta Sans"/>
              </a:rPr>
              <a:t> KUHAP. MA </a:t>
            </a:r>
            <a:r>
              <a:rPr sz="1600" b="0" i="0" u="none" dirty="0" err="1">
                <a:solidFill>
                  <a:srgbClr val="A0AABF"/>
                </a:solidFill>
                <a:latin typeface="Plus Jakarta Sans"/>
              </a:rPr>
              <a:t>bertindak</a:t>
            </a:r>
            <a:r>
              <a:rPr sz="1600" b="0" i="0" u="none" dirty="0">
                <a:solidFill>
                  <a:srgbClr val="A0AABF"/>
                </a:solidFill>
                <a:latin typeface="Plus Jakarta Sans"/>
              </a:rPr>
              <a:t> </a:t>
            </a:r>
            <a:r>
              <a:rPr sz="1600" b="0" i="0" u="none" dirty="0" err="1">
                <a:solidFill>
                  <a:srgbClr val="A0AABF"/>
                </a:solidFill>
                <a:latin typeface="Plus Jakarta Sans"/>
              </a:rPr>
              <a:t>sebagai</a:t>
            </a:r>
            <a:r>
              <a:rPr sz="1600" b="0" i="0" u="none" dirty="0">
                <a:solidFill>
                  <a:srgbClr val="A0AABF"/>
                </a:solidFill>
                <a:latin typeface="Plus Jakarta Sans"/>
              </a:rPr>
              <a:t> </a:t>
            </a:r>
            <a:r>
              <a:rPr sz="1600" b="1" i="0" u="none" dirty="0">
                <a:solidFill>
                  <a:srgbClr val="A0AABF"/>
                </a:solidFill>
                <a:latin typeface="Plus Jakarta Sans"/>
              </a:rPr>
              <a:t>Judex Juris</a:t>
            </a:r>
            <a:r>
              <a:rPr sz="1600" b="0" i="0" u="none" dirty="0">
                <a:solidFill>
                  <a:srgbClr val="A0AABF"/>
                </a:solidFill>
                <a:latin typeface="Plus Jakarta Sans"/>
              </a:rPr>
              <a:t>, </a:t>
            </a:r>
            <a:r>
              <a:rPr sz="1600" b="0" i="0" u="none" dirty="0" err="1">
                <a:solidFill>
                  <a:srgbClr val="A0AABF"/>
                </a:solidFill>
                <a:latin typeface="Plus Jakarta Sans"/>
              </a:rPr>
              <a:t>hanya</a:t>
            </a:r>
            <a:r>
              <a:rPr sz="1600" b="0" i="0" u="none" dirty="0">
                <a:solidFill>
                  <a:srgbClr val="A0AABF"/>
                </a:solidFill>
                <a:latin typeface="Plus Jakarta Sans"/>
              </a:rPr>
              <a:t> </a:t>
            </a:r>
            <a:r>
              <a:rPr sz="1600" b="0" i="0" u="none" dirty="0" err="1">
                <a:solidFill>
                  <a:srgbClr val="A0AABF"/>
                </a:solidFill>
                <a:latin typeface="Plus Jakarta Sans"/>
              </a:rPr>
              <a:t>memeriksa</a:t>
            </a:r>
            <a:r>
              <a:rPr sz="1600" b="0" i="0" u="none" dirty="0">
                <a:solidFill>
                  <a:srgbClr val="A0AABF"/>
                </a:solidFill>
                <a:latin typeface="Plus Jakarta Sans"/>
              </a:rPr>
              <a:t> </a:t>
            </a:r>
            <a:r>
              <a:rPr sz="1600" b="0" i="0" u="none" dirty="0" err="1">
                <a:solidFill>
                  <a:srgbClr val="A0AABF"/>
                </a:solidFill>
                <a:latin typeface="Plus Jakarta Sans"/>
              </a:rPr>
              <a:t>apakah</a:t>
            </a:r>
            <a:r>
              <a:rPr sz="1600" b="0" i="0" u="none" dirty="0">
                <a:solidFill>
                  <a:srgbClr val="A0AABF"/>
                </a:solidFill>
                <a:latin typeface="Plus Jakarta Sans"/>
              </a:rPr>
              <a:t> </a:t>
            </a:r>
            <a:r>
              <a:rPr sz="1600" b="0" i="0" u="none" dirty="0" err="1">
                <a:solidFill>
                  <a:srgbClr val="A0AABF"/>
                </a:solidFill>
                <a:latin typeface="Plus Jakarta Sans"/>
              </a:rPr>
              <a:t>pengadilan</a:t>
            </a:r>
            <a:r>
              <a:rPr sz="1600" b="0" i="0" u="none" dirty="0">
                <a:solidFill>
                  <a:srgbClr val="A0AABF"/>
                </a:solidFill>
                <a:latin typeface="Plus Jakarta Sans"/>
              </a:rPr>
              <a:t> di </a:t>
            </a:r>
            <a:r>
              <a:rPr sz="1600" b="0" i="0" u="none" dirty="0" err="1">
                <a:solidFill>
                  <a:srgbClr val="A0AABF"/>
                </a:solidFill>
                <a:latin typeface="Plus Jakarta Sans"/>
              </a:rPr>
              <a:t>bawahnya</a:t>
            </a:r>
            <a:r>
              <a:rPr sz="1600" b="0" i="0" u="none" dirty="0">
                <a:solidFill>
                  <a:srgbClr val="A0AABF"/>
                </a:solidFill>
                <a:latin typeface="Plus Jakarta Sans"/>
              </a:rPr>
              <a:t> telah salah </a:t>
            </a:r>
            <a:r>
              <a:rPr sz="1600" b="0" i="0" u="none" dirty="0" err="1">
                <a:solidFill>
                  <a:srgbClr val="A0AABF"/>
                </a:solidFill>
                <a:latin typeface="Plus Jakarta Sans"/>
              </a:rPr>
              <a:t>menerapkan</a:t>
            </a:r>
            <a:r>
              <a:rPr sz="1600" b="0" i="0" u="none" dirty="0">
                <a:solidFill>
                  <a:srgbClr val="A0AABF"/>
                </a:solidFill>
                <a:latin typeface="Plus Jakarta Sans"/>
              </a:rPr>
              <a:t> hukum, </a:t>
            </a:r>
            <a:r>
              <a:rPr sz="1600" b="0" i="0" u="none" dirty="0" err="1">
                <a:solidFill>
                  <a:srgbClr val="A0AABF"/>
                </a:solidFill>
                <a:latin typeface="Plus Jakarta Sans"/>
              </a:rPr>
              <a:t>bukan</a:t>
            </a:r>
            <a:r>
              <a:rPr sz="1600" b="0" i="0" u="none" dirty="0">
                <a:solidFill>
                  <a:srgbClr val="A0AABF"/>
                </a:solidFill>
                <a:latin typeface="Plus Jakarta Sans"/>
              </a:rPr>
              <a:t> </a:t>
            </a:r>
            <a:r>
              <a:rPr sz="1600" b="0" i="0" u="none" dirty="0" err="1">
                <a:solidFill>
                  <a:srgbClr val="A0AABF"/>
                </a:solidFill>
                <a:latin typeface="Plus Jakarta Sans"/>
              </a:rPr>
              <a:t>memeriksa</a:t>
            </a:r>
            <a:r>
              <a:rPr sz="1600" b="0" i="0" u="none" dirty="0">
                <a:solidFill>
                  <a:srgbClr val="A0AABF"/>
                </a:solidFill>
                <a:latin typeface="Plus Jakarta Sans"/>
              </a:rPr>
              <a:t> </a:t>
            </a:r>
            <a:r>
              <a:rPr sz="1600" b="0" i="0" u="none" dirty="0" err="1">
                <a:solidFill>
                  <a:srgbClr val="A0AABF"/>
                </a:solidFill>
                <a:latin typeface="Plus Jakarta Sans"/>
              </a:rPr>
              <a:t>fakta</a:t>
            </a:r>
            <a:r>
              <a:rPr sz="1600" b="0" i="0" u="none" dirty="0">
                <a:solidFill>
                  <a:srgbClr val="A0AABF"/>
                </a:solidFill>
                <a:latin typeface="Plus Jakarta Sans"/>
              </a:rPr>
              <a:t> </a:t>
            </a:r>
            <a:r>
              <a:rPr sz="1600" b="0" i="0" u="none" dirty="0" err="1">
                <a:solidFill>
                  <a:srgbClr val="A0AABF"/>
                </a:solidFill>
                <a:latin typeface="Plus Jakarta Sans"/>
              </a:rPr>
              <a:t>kejadian</a:t>
            </a:r>
            <a:r>
              <a:rPr sz="1600" b="0" i="0" u="none" dirty="0">
                <a:solidFill>
                  <a:srgbClr val="A0AABF"/>
                </a:solidFill>
                <a:latin typeface="Plus Jakarta Sans"/>
              </a:rPr>
              <a:t>.</a:t>
            </a:r>
          </a:p>
        </p:txBody>
      </p:sp>
      <p:pic>
        <p:nvPicPr>
          <p:cNvPr id="12" name="Picture 11" descr="image.png"/>
          <p:cNvPicPr>
            <a:picLocks noChangeAspect="1"/>
          </p:cNvPicPr>
          <p:nvPr/>
        </p:nvPicPr>
        <p:blipFill>
          <a:blip r:embed="rId4"/>
          <a:stretch>
            <a:fillRect/>
          </a:stretch>
        </p:blipFill>
        <p:spPr>
          <a:xfrm>
            <a:off x="952500" y="2583358"/>
            <a:ext cx="342900" cy="342900"/>
          </a:xfrm>
          <a:prstGeom prst="rect">
            <a:avLst/>
          </a:prstGeom>
        </p:spPr>
      </p:pic>
      <p:pic>
        <p:nvPicPr>
          <p:cNvPr id="13" name="Picture 12" descr="image.png"/>
          <p:cNvPicPr>
            <a:picLocks noChangeAspect="1"/>
          </p:cNvPicPr>
          <p:nvPr/>
        </p:nvPicPr>
        <p:blipFill>
          <a:blip r:embed="rId5"/>
          <a:stretch>
            <a:fillRect/>
          </a:stretch>
        </p:blipFill>
        <p:spPr>
          <a:xfrm>
            <a:off x="4667250" y="2583358"/>
            <a:ext cx="342900" cy="342900"/>
          </a:xfrm>
          <a:prstGeom prst="rect">
            <a:avLst/>
          </a:prstGeom>
        </p:spPr>
      </p:pic>
      <p:pic>
        <p:nvPicPr>
          <p:cNvPr id="14" name="Picture 13" descr="image.png"/>
          <p:cNvPicPr>
            <a:picLocks noChangeAspect="1"/>
          </p:cNvPicPr>
          <p:nvPr/>
        </p:nvPicPr>
        <p:blipFill>
          <a:blip r:embed="rId6"/>
          <a:stretch>
            <a:fillRect/>
          </a:stretch>
        </p:blipFill>
        <p:spPr>
          <a:xfrm>
            <a:off x="8382000" y="2583358"/>
            <a:ext cx="342900" cy="342900"/>
          </a:xfrm>
          <a:prstGeom prst="rect">
            <a:avLst/>
          </a:prstGeom>
        </p:spPr>
      </p:pic>
      <p:sp>
        <p:nvSpPr>
          <p:cNvPr id="15" name="TextBox 14"/>
          <p:cNvSpPr txBox="1"/>
          <p:nvPr/>
        </p:nvSpPr>
        <p:spPr>
          <a:xfrm>
            <a:off x="666750" y="571500"/>
            <a:ext cx="11401425" cy="533400"/>
          </a:xfrm>
          <a:prstGeom prst="rect">
            <a:avLst/>
          </a:prstGeom>
          <a:noFill/>
        </p:spPr>
        <p:txBody>
          <a:bodyPr wrap="square" lIns="0" tIns="0" rIns="0" bIns="0" anchor="t">
            <a:spAutoFit/>
          </a:bodyPr>
          <a:lstStyle/>
          <a:p>
            <a:pPr algn="l"/>
            <a:r>
              <a:rPr sz="3150" b="0" i="0" u="none" dirty="0">
                <a:solidFill>
                  <a:srgbClr val="F8FAFC"/>
                </a:solidFill>
                <a:latin typeface="Playfair Display SemiBold"/>
              </a:rPr>
              <a:t>Upaya Hukum </a:t>
            </a:r>
            <a:r>
              <a:rPr sz="3150" b="0" i="0" u="none" dirty="0" err="1">
                <a:solidFill>
                  <a:srgbClr val="F8FAFC"/>
                </a:solidFill>
                <a:latin typeface="Playfair Display SemiBold"/>
              </a:rPr>
              <a:t>Biasa</a:t>
            </a:r>
            <a:r>
              <a:rPr sz="3150" b="0" i="0" u="none" dirty="0">
                <a:solidFill>
                  <a:srgbClr val="F8FAFC"/>
                </a:solidFill>
                <a:latin typeface="Playfair Display SemiBold"/>
              </a:rPr>
              <a:t> (Banding &amp; </a:t>
            </a:r>
            <a:r>
              <a:rPr sz="3150" b="0" i="0" u="none" dirty="0" err="1">
                <a:solidFill>
                  <a:srgbClr val="F8FAFC"/>
                </a:solidFill>
                <a:latin typeface="Playfair Display SemiBold"/>
              </a:rPr>
              <a:t>Kasasi</a:t>
            </a:r>
            <a:r>
              <a:rPr sz="3150" b="0" i="0" u="none" dirty="0">
                <a:solidFill>
                  <a:srgbClr val="F8FAFC"/>
                </a:solidFill>
                <a:latin typeface="Playfair Display SemiBold"/>
              </a:rPr>
              <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90B10"/>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9625"/>
            <a:ext cx="12192000" cy="6858000"/>
          </a:xfrm>
          <a:prstGeom prst="rect">
            <a:avLst/>
          </a:prstGeom>
        </p:spPr>
      </p:pic>
      <p:sp>
        <p:nvSpPr>
          <p:cNvPr id="3" name="Rounded Rectangle 2"/>
          <p:cNvSpPr/>
          <p:nvPr/>
        </p:nvSpPr>
        <p:spPr>
          <a:xfrm>
            <a:off x="666750" y="1909018"/>
            <a:ext cx="10858500" cy="4144863"/>
          </a:xfrm>
          <a:prstGeom prst="roundRect">
            <a:avLst>
              <a:gd name="adj" fmla="val 0"/>
            </a:avLst>
          </a:prstGeom>
          <a:solidFill>
            <a:srgbClr val="14182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4" name="Table 3"/>
          <p:cNvGraphicFramePr>
            <a:graphicFrameLocks noGrp="1"/>
          </p:cNvGraphicFramePr>
          <p:nvPr>
            <p:extLst>
              <p:ext uri="{D42A27DB-BD31-4B8C-83A1-F6EECF244321}">
                <p14:modId xmlns:p14="http://schemas.microsoft.com/office/powerpoint/2010/main" val="3753535944"/>
              </p:ext>
            </p:extLst>
          </p:nvPr>
        </p:nvGraphicFramePr>
        <p:xfrm>
          <a:off x="666750" y="1909018"/>
          <a:ext cx="10858498" cy="4144863"/>
        </p:xfrm>
        <a:graphic>
          <a:graphicData uri="http://schemas.openxmlformats.org/drawingml/2006/table">
            <a:tbl>
              <a:tblPr firstRow="1" bandRow="1">
                <a:tableStyleId>{5C22544A-7EE6-4342-B048-85BDC9FD1C3A}</a:tableStyleId>
              </a:tblPr>
              <a:tblGrid>
                <a:gridCol w="2944117">
                  <a:extLst>
                    <a:ext uri="{9D8B030D-6E8A-4147-A177-3AD203B41FA5}">
                      <a16:colId xmlns:a16="http://schemas.microsoft.com/office/drawing/2014/main" val="20000"/>
                    </a:ext>
                  </a:extLst>
                </a:gridCol>
                <a:gridCol w="3549997">
                  <a:extLst>
                    <a:ext uri="{9D8B030D-6E8A-4147-A177-3AD203B41FA5}">
                      <a16:colId xmlns:a16="http://schemas.microsoft.com/office/drawing/2014/main" val="20001"/>
                    </a:ext>
                  </a:extLst>
                </a:gridCol>
                <a:gridCol w="4364384">
                  <a:extLst>
                    <a:ext uri="{9D8B030D-6E8A-4147-A177-3AD203B41FA5}">
                      <a16:colId xmlns:a16="http://schemas.microsoft.com/office/drawing/2014/main" val="20002"/>
                    </a:ext>
                  </a:extLst>
                </a:gridCol>
              </a:tblGrid>
              <a:tr h="828972">
                <a:tc>
                  <a:txBody>
                    <a:bodyPr/>
                    <a:lstStyle/>
                    <a:p>
                      <a:pPr algn="ctr"/>
                      <a:r>
                        <a:rPr sz="1600" b="1" i="0" u="none" dirty="0" err="1">
                          <a:solidFill>
                            <a:srgbClr val="C5A059"/>
                          </a:solidFill>
                          <a:latin typeface="Playfair Display"/>
                        </a:rPr>
                        <a:t>Aspek</a:t>
                      </a:r>
                      <a:r>
                        <a:rPr sz="1600" b="1" i="0" u="none" dirty="0">
                          <a:solidFill>
                            <a:srgbClr val="C5A059"/>
                          </a:solidFill>
                          <a:latin typeface="Playfair Display"/>
                        </a:rPr>
                        <a:t> Hukum Acara &amp; </a:t>
                      </a:r>
                      <a:r>
                        <a:rPr sz="1600" b="1" i="0" u="none" dirty="0" err="1">
                          <a:solidFill>
                            <a:srgbClr val="C5A059"/>
                          </a:solidFill>
                          <a:latin typeface="Playfair Display"/>
                        </a:rPr>
                        <a:t>Pidana</a:t>
                      </a:r>
                      <a:endParaRPr sz="1600" b="1" i="0" u="none" dirty="0">
                        <a:solidFill>
                          <a:srgbClr val="C5A059"/>
                        </a:solidFill>
                        <a:latin typeface="Playfair Display"/>
                      </a:endParaRPr>
                    </a:p>
                  </a:txBody>
                  <a:tcPr marL="63500" marR="63500" marT="25400" marB="25400" anchor="ctr">
                    <a:lnL>
                      <a:noFill/>
                    </a:lnL>
                    <a:lnR>
                      <a:noFill/>
                    </a:lnR>
                    <a:lnT>
                      <a:noFill/>
                    </a:lnT>
                    <a:lnB>
                      <a:noFill/>
                    </a:lnB>
                    <a:solidFill>
                      <a:srgbClr val="000000"/>
                    </a:solidFill>
                  </a:tcPr>
                </a:tc>
                <a:tc>
                  <a:txBody>
                    <a:bodyPr/>
                    <a:lstStyle/>
                    <a:p>
                      <a:pPr algn="ctr"/>
                      <a:r>
                        <a:rPr sz="1600" b="1" i="0" u="none" dirty="0" err="1">
                          <a:solidFill>
                            <a:srgbClr val="C5A059"/>
                          </a:solidFill>
                          <a:latin typeface="Playfair Display"/>
                        </a:rPr>
                        <a:t>Pendekatan</a:t>
                      </a:r>
                      <a:r>
                        <a:rPr sz="1600" b="1" i="0" u="none" dirty="0">
                          <a:solidFill>
                            <a:srgbClr val="C5A059"/>
                          </a:solidFill>
                          <a:latin typeface="Playfair Display"/>
                        </a:rPr>
                        <a:t> </a:t>
                      </a:r>
                      <a:r>
                        <a:rPr sz="1600" b="1" i="0" u="none" dirty="0" err="1">
                          <a:solidFill>
                            <a:srgbClr val="C5A059"/>
                          </a:solidFill>
                          <a:latin typeface="Playfair Display"/>
                        </a:rPr>
                        <a:t>Klasik</a:t>
                      </a:r>
                      <a:r>
                        <a:rPr sz="1600" b="1" i="0" u="none" dirty="0">
                          <a:solidFill>
                            <a:srgbClr val="C5A059"/>
                          </a:solidFill>
                          <a:latin typeface="Playfair Display"/>
                        </a:rPr>
                        <a:t> (</a:t>
                      </a:r>
                      <a:r>
                        <a:rPr sz="1600" b="1" i="0" u="none" dirty="0" err="1">
                          <a:solidFill>
                            <a:srgbClr val="C5A059"/>
                          </a:solidFill>
                          <a:latin typeface="Playfair Display"/>
                        </a:rPr>
                        <a:t>Retributif</a:t>
                      </a:r>
                      <a:r>
                        <a:rPr sz="1600" b="1" i="0" u="none" dirty="0">
                          <a:solidFill>
                            <a:srgbClr val="C5A059"/>
                          </a:solidFill>
                          <a:latin typeface="Playfair Display"/>
                        </a:rPr>
                        <a:t>)</a:t>
                      </a:r>
                    </a:p>
                  </a:txBody>
                  <a:tcPr marL="63500" marR="63500" marT="25400" marB="25400" anchor="ctr">
                    <a:lnL>
                      <a:noFill/>
                    </a:lnL>
                    <a:lnR>
                      <a:noFill/>
                    </a:lnR>
                    <a:lnT>
                      <a:noFill/>
                    </a:lnT>
                    <a:lnB>
                      <a:noFill/>
                    </a:lnB>
                    <a:solidFill>
                      <a:srgbClr val="000000"/>
                    </a:solidFill>
                  </a:tcPr>
                </a:tc>
                <a:tc>
                  <a:txBody>
                    <a:bodyPr/>
                    <a:lstStyle/>
                    <a:p>
                      <a:pPr algn="ctr"/>
                      <a:r>
                        <a:rPr sz="1600" b="1" i="0" u="none" dirty="0" err="1">
                          <a:solidFill>
                            <a:srgbClr val="C5A059"/>
                          </a:solidFill>
                          <a:latin typeface="Playfair Display"/>
                        </a:rPr>
                        <a:t>Pendekatan</a:t>
                      </a:r>
                      <a:r>
                        <a:rPr sz="1600" b="1" i="0" u="none" dirty="0">
                          <a:solidFill>
                            <a:srgbClr val="C5A059"/>
                          </a:solidFill>
                          <a:latin typeface="Playfair Display"/>
                        </a:rPr>
                        <a:t> Modern (KUHP Baru)</a:t>
                      </a:r>
                    </a:p>
                  </a:txBody>
                  <a:tcPr marL="63500" marR="63500" marT="25400" marB="25400" anchor="ctr">
                    <a:lnL>
                      <a:noFill/>
                    </a:lnL>
                    <a:lnR>
                      <a:noFill/>
                    </a:lnR>
                    <a:lnT>
                      <a:noFill/>
                    </a:lnT>
                    <a:lnB>
                      <a:noFill/>
                    </a:lnB>
                    <a:solidFill>
                      <a:srgbClr val="000000"/>
                    </a:solidFill>
                  </a:tcPr>
                </a:tc>
                <a:extLst>
                  <a:ext uri="{0D108BD9-81ED-4DB2-BD59-A6C34878D82A}">
                    <a16:rowId xmlns:a16="http://schemas.microsoft.com/office/drawing/2014/main" val="10000"/>
                  </a:ext>
                </a:extLst>
              </a:tr>
              <a:tr h="828972">
                <a:tc>
                  <a:txBody>
                    <a:bodyPr/>
                    <a:lstStyle/>
                    <a:p>
                      <a:pPr algn="l"/>
                      <a:r>
                        <a:rPr sz="1600" b="1" i="0" u="none" dirty="0" err="1">
                          <a:solidFill>
                            <a:srgbClr val="A0AABF"/>
                          </a:solidFill>
                          <a:latin typeface="Plus Jakarta Sans"/>
                        </a:rPr>
                        <a:t>Fokus</a:t>
                      </a:r>
                      <a:r>
                        <a:rPr sz="1600" b="1" i="0" u="none" dirty="0">
                          <a:solidFill>
                            <a:srgbClr val="A0AABF"/>
                          </a:solidFill>
                          <a:latin typeface="Plus Jakarta Sans"/>
                        </a:rPr>
                        <a:t> </a:t>
                      </a:r>
                      <a:r>
                        <a:rPr sz="1600" b="1" i="0" u="none" dirty="0" err="1">
                          <a:solidFill>
                            <a:srgbClr val="A0AABF"/>
                          </a:solidFill>
                          <a:latin typeface="Plus Jakarta Sans"/>
                        </a:rPr>
                        <a:t>Pemidanaan</a:t>
                      </a:r>
                      <a:endParaRPr sz="1600" b="1" i="0" u="none" dirty="0">
                        <a:solidFill>
                          <a:srgbClr val="A0AABF"/>
                        </a:solidFill>
                        <a:latin typeface="Plus Jakarta Sans"/>
                      </a:endParaRPr>
                    </a:p>
                  </a:txBody>
                  <a:tcPr marL="63500" marR="63500" marT="25400" marB="25400" anchor="ctr">
                    <a:lnL>
                      <a:noFill/>
                    </a:lnL>
                    <a:lnR>
                      <a:noFill/>
                    </a:lnR>
                    <a:lnT>
                      <a:noFill/>
                    </a:lnT>
                    <a:lnB>
                      <a:noFill/>
                    </a:lnB>
                    <a:noFill/>
                  </a:tcPr>
                </a:tc>
                <a:tc>
                  <a:txBody>
                    <a:bodyPr/>
                    <a:lstStyle/>
                    <a:p>
                      <a:pPr algn="l"/>
                      <a:r>
                        <a:rPr sz="1600" b="0" i="0" u="none" dirty="0" err="1">
                          <a:solidFill>
                            <a:srgbClr val="A0AABF"/>
                          </a:solidFill>
                          <a:latin typeface="Plus Jakarta Sans"/>
                        </a:rPr>
                        <a:t>Pembalasan</a:t>
                      </a:r>
                      <a:r>
                        <a:rPr sz="1600" b="0" i="0" u="none" dirty="0">
                          <a:solidFill>
                            <a:srgbClr val="A0AABF"/>
                          </a:solidFill>
                          <a:latin typeface="Plus Jakarta Sans"/>
                        </a:rPr>
                        <a:t> atas </a:t>
                      </a:r>
                      <a:r>
                        <a:rPr sz="1600" b="0" i="0" u="none" dirty="0" err="1">
                          <a:solidFill>
                            <a:srgbClr val="A0AABF"/>
                          </a:solidFill>
                          <a:latin typeface="Plus Jakarta Sans"/>
                        </a:rPr>
                        <a:t>perbuatan</a:t>
                      </a:r>
                      <a:r>
                        <a:rPr sz="1600" b="0" i="0" u="none" dirty="0">
                          <a:solidFill>
                            <a:srgbClr val="A0AABF"/>
                          </a:solidFill>
                          <a:latin typeface="Plus Jakarta Sans"/>
                        </a:rPr>
                        <a:t> (Lex Talionis).</a:t>
                      </a:r>
                    </a:p>
                  </a:txBody>
                  <a:tcPr marL="63500" marR="63500" marT="25400" marB="25400" anchor="ctr">
                    <a:lnL>
                      <a:noFill/>
                    </a:lnL>
                    <a:lnR>
                      <a:noFill/>
                    </a:lnR>
                    <a:lnT>
                      <a:noFill/>
                    </a:lnT>
                    <a:lnB>
                      <a:noFill/>
                    </a:lnB>
                    <a:noFill/>
                  </a:tcPr>
                </a:tc>
                <a:tc>
                  <a:txBody>
                    <a:bodyPr/>
                    <a:lstStyle/>
                    <a:p>
                      <a:pPr algn="l"/>
                      <a:r>
                        <a:rPr sz="1600" b="0" i="0" u="none">
                          <a:solidFill>
                            <a:srgbClr val="A0AABF"/>
                          </a:solidFill>
                          <a:latin typeface="Plus Jakarta Sans"/>
                        </a:rPr>
                        <a:t>Rehabilitatif, Korektif, dan Restoratif.</a:t>
                      </a:r>
                    </a:p>
                  </a:txBody>
                  <a:tcPr marL="63500" marR="63500" marT="25400" marB="25400" anchor="ctr">
                    <a:lnL>
                      <a:noFill/>
                    </a:lnL>
                    <a:lnR>
                      <a:noFill/>
                    </a:lnR>
                    <a:lnT>
                      <a:noFill/>
                    </a:lnT>
                    <a:lnB>
                      <a:noFill/>
                    </a:lnB>
                    <a:noFill/>
                  </a:tcPr>
                </a:tc>
                <a:extLst>
                  <a:ext uri="{0D108BD9-81ED-4DB2-BD59-A6C34878D82A}">
                    <a16:rowId xmlns:a16="http://schemas.microsoft.com/office/drawing/2014/main" val="10001"/>
                  </a:ext>
                </a:extLst>
              </a:tr>
              <a:tr h="828972">
                <a:tc>
                  <a:txBody>
                    <a:bodyPr/>
                    <a:lstStyle/>
                    <a:p>
                      <a:pPr algn="l"/>
                      <a:r>
                        <a:rPr sz="1600" b="1" i="0" u="none">
                          <a:solidFill>
                            <a:srgbClr val="A0AABF"/>
                          </a:solidFill>
                          <a:latin typeface="Plus Jakarta Sans"/>
                        </a:rPr>
                        <a:t>Fungsi Penjara</a:t>
                      </a:r>
                    </a:p>
                  </a:txBody>
                  <a:tcPr marL="63500" marR="63500" marT="25400" marB="25400" anchor="ctr">
                    <a:lnL>
                      <a:noFill/>
                    </a:lnL>
                    <a:lnR>
                      <a:noFill/>
                    </a:lnR>
                    <a:lnT>
                      <a:noFill/>
                    </a:lnT>
                    <a:lnB>
                      <a:noFill/>
                    </a:lnB>
                    <a:noFill/>
                  </a:tcPr>
                </a:tc>
                <a:tc>
                  <a:txBody>
                    <a:bodyPr/>
                    <a:lstStyle/>
                    <a:p>
                      <a:pPr algn="l"/>
                      <a:r>
                        <a:rPr sz="1600" b="0" i="0" u="none">
                          <a:solidFill>
                            <a:srgbClr val="A0AABF"/>
                          </a:solidFill>
                          <a:latin typeface="Plus Jakarta Sans"/>
                        </a:rPr>
                        <a:t>Menjadi hukuman utama dan mutlak.</a:t>
                      </a:r>
                    </a:p>
                  </a:txBody>
                  <a:tcPr marL="63500" marR="63500" marT="25400" marB="25400" anchor="ctr">
                    <a:lnL>
                      <a:noFill/>
                    </a:lnL>
                    <a:lnR>
                      <a:noFill/>
                    </a:lnR>
                    <a:lnT>
                      <a:noFill/>
                    </a:lnT>
                    <a:lnB>
                      <a:noFill/>
                    </a:lnB>
                    <a:noFill/>
                  </a:tcPr>
                </a:tc>
                <a:tc>
                  <a:txBody>
                    <a:bodyPr/>
                    <a:lstStyle/>
                    <a:p>
                      <a:pPr algn="l"/>
                      <a:r>
                        <a:rPr sz="1600" b="0" i="0" u="none">
                          <a:solidFill>
                            <a:srgbClr val="A0AABF"/>
                          </a:solidFill>
                          <a:latin typeface="Plus Jakarta Sans"/>
                        </a:rPr>
                        <a:t>Penjara sebagai </a:t>
                      </a:r>
                      <a:r>
                        <a:rPr sz="1600" b="0" i="1" u="none">
                          <a:solidFill>
                            <a:srgbClr val="A0AABF"/>
                          </a:solidFill>
                          <a:latin typeface="Plus Jakarta Sans"/>
                        </a:rPr>
                        <a:t>Ultimum Remedium</a:t>
                      </a:r>
                      <a:r>
                        <a:rPr sz="1600" b="0" i="0" u="none">
                          <a:solidFill>
                            <a:srgbClr val="A0AABF"/>
                          </a:solidFill>
                          <a:latin typeface="Plus Jakarta Sans"/>
                        </a:rPr>
                        <a:t> (upaya terakhir).</a:t>
                      </a:r>
                    </a:p>
                  </a:txBody>
                  <a:tcPr marL="63500" marR="63500" marT="25400" marB="25400" anchor="ctr">
                    <a:lnL>
                      <a:noFill/>
                    </a:lnL>
                    <a:lnR>
                      <a:noFill/>
                    </a:lnR>
                    <a:lnT>
                      <a:noFill/>
                    </a:lnT>
                    <a:lnB>
                      <a:noFill/>
                    </a:lnB>
                    <a:noFill/>
                  </a:tcPr>
                </a:tc>
                <a:extLst>
                  <a:ext uri="{0D108BD9-81ED-4DB2-BD59-A6C34878D82A}">
                    <a16:rowId xmlns:a16="http://schemas.microsoft.com/office/drawing/2014/main" val="10002"/>
                  </a:ext>
                </a:extLst>
              </a:tr>
              <a:tr h="828972">
                <a:tc>
                  <a:txBody>
                    <a:bodyPr/>
                    <a:lstStyle/>
                    <a:p>
                      <a:pPr algn="l"/>
                      <a:r>
                        <a:rPr sz="1600" b="1" i="0" u="none">
                          <a:solidFill>
                            <a:srgbClr val="A0AABF"/>
                          </a:solidFill>
                          <a:latin typeface="Plus Jakarta Sans"/>
                        </a:rPr>
                        <a:t>Penerapan Due Process</a:t>
                      </a:r>
                    </a:p>
                  </a:txBody>
                  <a:tcPr marL="63500" marR="63500" marT="25400" marB="25400" anchor="ctr">
                    <a:lnL>
                      <a:noFill/>
                    </a:lnL>
                    <a:lnR>
                      <a:noFill/>
                    </a:lnR>
                    <a:lnT>
                      <a:noFill/>
                    </a:lnT>
                    <a:lnB>
                      <a:noFill/>
                    </a:lnB>
                    <a:noFill/>
                  </a:tcPr>
                </a:tc>
                <a:tc>
                  <a:txBody>
                    <a:bodyPr/>
                    <a:lstStyle/>
                    <a:p>
                      <a:pPr algn="l"/>
                      <a:r>
                        <a:rPr sz="1600" b="0" i="0" u="none">
                          <a:solidFill>
                            <a:srgbClr val="A0AABF"/>
                          </a:solidFill>
                          <a:latin typeface="Plus Jakarta Sans"/>
                        </a:rPr>
                        <a:t>Cenderung prosedural administratif.</a:t>
                      </a:r>
                    </a:p>
                  </a:txBody>
                  <a:tcPr marL="63500" marR="63500" marT="25400" marB="25400" anchor="ctr">
                    <a:lnL>
                      <a:noFill/>
                    </a:lnL>
                    <a:lnR>
                      <a:noFill/>
                    </a:lnR>
                    <a:lnT>
                      <a:noFill/>
                    </a:lnT>
                    <a:lnB>
                      <a:noFill/>
                    </a:lnB>
                    <a:noFill/>
                  </a:tcPr>
                </a:tc>
                <a:tc>
                  <a:txBody>
                    <a:bodyPr/>
                    <a:lstStyle/>
                    <a:p>
                      <a:pPr algn="l"/>
                      <a:r>
                        <a:rPr sz="1600" b="0" i="0" u="none">
                          <a:solidFill>
                            <a:srgbClr val="A0AABF"/>
                          </a:solidFill>
                          <a:latin typeface="Plus Jakarta Sans"/>
                        </a:rPr>
                        <a:t>Perlindungan HAM substantif pada tiap tahap.</a:t>
                      </a:r>
                    </a:p>
                  </a:txBody>
                  <a:tcPr marL="63500" marR="63500" marT="25400" marB="25400" anchor="ctr">
                    <a:lnL>
                      <a:noFill/>
                    </a:lnL>
                    <a:lnR>
                      <a:noFill/>
                    </a:lnR>
                    <a:lnT>
                      <a:noFill/>
                    </a:lnT>
                    <a:lnB>
                      <a:noFill/>
                    </a:lnB>
                    <a:noFill/>
                  </a:tcPr>
                </a:tc>
                <a:extLst>
                  <a:ext uri="{0D108BD9-81ED-4DB2-BD59-A6C34878D82A}">
                    <a16:rowId xmlns:a16="http://schemas.microsoft.com/office/drawing/2014/main" val="10003"/>
                  </a:ext>
                </a:extLst>
              </a:tr>
              <a:tr h="828975">
                <a:tc>
                  <a:txBody>
                    <a:bodyPr/>
                    <a:lstStyle/>
                    <a:p>
                      <a:pPr algn="l"/>
                      <a:r>
                        <a:rPr sz="1600" b="1" i="0" u="none">
                          <a:solidFill>
                            <a:srgbClr val="A0AABF"/>
                          </a:solidFill>
                          <a:latin typeface="Plus Jakarta Sans"/>
                        </a:rPr>
                        <a:t>Penyelesaian Perkara</a:t>
                      </a:r>
                    </a:p>
                  </a:txBody>
                  <a:tcPr marL="63500" marR="63500" marT="25400" marB="25400" anchor="ctr">
                    <a:lnL>
                      <a:noFill/>
                    </a:lnL>
                    <a:lnR>
                      <a:noFill/>
                    </a:lnR>
                    <a:lnT>
                      <a:noFill/>
                    </a:lnT>
                    <a:lnB>
                      <a:noFill/>
                    </a:lnB>
                    <a:noFill/>
                  </a:tcPr>
                </a:tc>
                <a:tc>
                  <a:txBody>
                    <a:bodyPr/>
                    <a:lstStyle/>
                    <a:p>
                      <a:pPr algn="l"/>
                      <a:r>
                        <a:rPr sz="1600" b="0" i="0" u="none">
                          <a:solidFill>
                            <a:srgbClr val="A0AABF"/>
                          </a:solidFill>
                          <a:latin typeface="Plus Jakarta Sans"/>
                        </a:rPr>
                        <a:t>Litigasi absolut hingga putusan hakim.</a:t>
                      </a:r>
                    </a:p>
                  </a:txBody>
                  <a:tcPr marL="63500" marR="63500" marT="25400" marB="25400" anchor="ctr">
                    <a:lnL>
                      <a:noFill/>
                    </a:lnL>
                    <a:lnR>
                      <a:noFill/>
                    </a:lnR>
                    <a:lnT>
                      <a:noFill/>
                    </a:lnT>
                    <a:lnB>
                      <a:noFill/>
                    </a:lnB>
                    <a:noFill/>
                  </a:tcPr>
                </a:tc>
                <a:tc>
                  <a:txBody>
                    <a:bodyPr/>
                    <a:lstStyle/>
                    <a:p>
                      <a:pPr algn="l"/>
                      <a:r>
                        <a:rPr sz="1600" b="0" i="0" u="none" dirty="0" err="1">
                          <a:solidFill>
                            <a:srgbClr val="A0AABF"/>
                          </a:solidFill>
                          <a:latin typeface="Plus Jakarta Sans"/>
                        </a:rPr>
                        <a:t>Akomodasi</a:t>
                      </a:r>
                      <a:r>
                        <a:rPr sz="1600" b="0" i="0" u="none" dirty="0">
                          <a:solidFill>
                            <a:srgbClr val="A0AABF"/>
                          </a:solidFill>
                          <a:latin typeface="Plus Jakarta Sans"/>
                        </a:rPr>
                        <a:t> </a:t>
                      </a:r>
                      <a:r>
                        <a:rPr sz="1600" b="0" i="1" u="none" dirty="0">
                          <a:solidFill>
                            <a:srgbClr val="A0AABF"/>
                          </a:solidFill>
                          <a:latin typeface="Plus Jakarta Sans"/>
                        </a:rPr>
                        <a:t>Restorative Justice</a:t>
                      </a:r>
                      <a:r>
                        <a:rPr sz="1600" b="0" i="0" u="none" dirty="0">
                          <a:solidFill>
                            <a:srgbClr val="A0AABF"/>
                          </a:solidFill>
                          <a:latin typeface="Plus Jakarta Sans"/>
                        </a:rPr>
                        <a:t> yang </a:t>
                      </a:r>
                      <a:r>
                        <a:rPr sz="1600" b="0" i="0" u="none" dirty="0" err="1">
                          <a:solidFill>
                            <a:srgbClr val="A0AABF"/>
                          </a:solidFill>
                          <a:latin typeface="Plus Jakarta Sans"/>
                        </a:rPr>
                        <a:t>terlembaga</a:t>
                      </a:r>
                      <a:r>
                        <a:rPr sz="1600" b="0" i="0" u="none" dirty="0">
                          <a:solidFill>
                            <a:srgbClr val="A0AABF"/>
                          </a:solidFill>
                          <a:latin typeface="Plus Jakarta Sans"/>
                        </a:rPr>
                        <a:t>.</a:t>
                      </a:r>
                    </a:p>
                  </a:txBody>
                  <a:tcPr marL="63500" marR="63500" marT="25400" marB="25400" anchor="ctr">
                    <a:lnL>
                      <a:noFill/>
                    </a:lnL>
                    <a:lnR>
                      <a:noFill/>
                    </a:lnR>
                    <a:lnT>
                      <a:noFill/>
                    </a:lnT>
                    <a:lnB>
                      <a:noFill/>
                    </a:lnB>
                    <a:noFill/>
                  </a:tcPr>
                </a:tc>
                <a:extLst>
                  <a:ext uri="{0D108BD9-81ED-4DB2-BD59-A6C34878D82A}">
                    <a16:rowId xmlns:a16="http://schemas.microsoft.com/office/drawing/2014/main" val="10004"/>
                  </a:ext>
                </a:extLst>
              </a:tr>
            </a:tbl>
          </a:graphicData>
        </a:graphic>
      </p:graphicFrame>
      <p:sp>
        <p:nvSpPr>
          <p:cNvPr id="5" name="Rectangle 4"/>
          <p:cNvSpPr/>
          <p:nvPr/>
        </p:nvSpPr>
        <p:spPr>
          <a:xfrm>
            <a:off x="666750" y="2871936"/>
            <a:ext cx="2944117" cy="952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3610867" y="2871936"/>
            <a:ext cx="3549997" cy="952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7160865" y="2871936"/>
            <a:ext cx="4364384" cy="952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666750" y="3788122"/>
            <a:ext cx="2944117" cy="952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3610867" y="3788122"/>
            <a:ext cx="3549997" cy="952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7160865" y="3788122"/>
            <a:ext cx="4364384" cy="952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666750" y="4704308"/>
            <a:ext cx="2944117" cy="952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3610867" y="4704308"/>
            <a:ext cx="3549997" cy="952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7160865" y="4704308"/>
            <a:ext cx="4364384" cy="952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666750" y="5376713"/>
            <a:ext cx="2944117" cy="952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3610867" y="5376713"/>
            <a:ext cx="3549997" cy="952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7160865" y="5376713"/>
            <a:ext cx="4364384" cy="952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666750" y="571500"/>
            <a:ext cx="11401425" cy="533400"/>
          </a:xfrm>
          <a:prstGeom prst="rect">
            <a:avLst/>
          </a:prstGeom>
          <a:noFill/>
        </p:spPr>
        <p:txBody>
          <a:bodyPr wrap="square" lIns="0" tIns="0" rIns="0" bIns="0" anchor="t">
            <a:spAutoFit/>
          </a:bodyPr>
          <a:lstStyle/>
          <a:p>
            <a:pPr algn="l"/>
            <a:r>
              <a:rPr sz="3150" b="0" i="0" u="none" dirty="0" err="1">
                <a:solidFill>
                  <a:srgbClr val="F8FAFC"/>
                </a:solidFill>
                <a:latin typeface="Playfair Display SemiBold"/>
              </a:rPr>
              <a:t>Transformasi</a:t>
            </a:r>
            <a:r>
              <a:rPr sz="3150" b="0" i="0" u="none" dirty="0">
                <a:solidFill>
                  <a:srgbClr val="F8FAFC"/>
                </a:solidFill>
                <a:latin typeface="Playfair Display SemiBold"/>
              </a:rPr>
              <a:t> </a:t>
            </a:r>
            <a:r>
              <a:rPr sz="3150" b="0" i="0" u="none" dirty="0" err="1">
                <a:solidFill>
                  <a:srgbClr val="F8FAFC"/>
                </a:solidFill>
                <a:latin typeface="Playfair Display SemiBold"/>
              </a:rPr>
              <a:t>Paradigma</a:t>
            </a:r>
            <a:r>
              <a:rPr sz="3150" b="0" i="0" u="none" dirty="0">
                <a:solidFill>
                  <a:srgbClr val="F8FAFC"/>
                </a:solidFill>
                <a:latin typeface="Playfair Display SemiBold"/>
              </a:rPr>
              <a:t> </a:t>
            </a:r>
            <a:r>
              <a:rPr sz="3150" b="0" i="0" u="none" dirty="0" err="1">
                <a:solidFill>
                  <a:srgbClr val="F8FAFC"/>
                </a:solidFill>
                <a:latin typeface="Playfair Display SemiBold"/>
              </a:rPr>
              <a:t>Pemidanaan</a:t>
            </a:r>
            <a:endParaRPr sz="3150" b="0" i="0" u="none" dirty="0">
              <a:solidFill>
                <a:srgbClr val="F8FAFC"/>
              </a:solidFill>
              <a:latin typeface="Playfair Display SemiBo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AED34-0819-5DAF-B18C-3B278AE30326}"/>
            </a:ext>
          </a:extLst>
        </p:cNvPr>
        <p:cNvGrpSpPr/>
        <p:nvPr/>
      </p:nvGrpSpPr>
      <p:grpSpPr>
        <a:xfrm>
          <a:off x="0" y="0"/>
          <a:ext cx="0" cy="0"/>
          <a:chOff x="0" y="0"/>
          <a:chExt cx="0" cy="0"/>
        </a:xfrm>
      </p:grpSpPr>
      <p:pic>
        <p:nvPicPr>
          <p:cNvPr id="2" name="Picture 1" descr="image.png">
            <a:extLst>
              <a:ext uri="{FF2B5EF4-FFF2-40B4-BE49-F238E27FC236}">
                <a16:creationId xmlns:a16="http://schemas.microsoft.com/office/drawing/2014/main" id="{32CF5C4F-D021-80D4-0EA9-54DB29C5620D}"/>
              </a:ext>
            </a:extLst>
          </p:cNvPr>
          <p:cNvPicPr>
            <a:picLocks noChangeAspect="1"/>
          </p:cNvPicPr>
          <p:nvPr/>
        </p:nvPicPr>
        <p:blipFill>
          <a:blip r:embed="rId2"/>
          <a:stretch>
            <a:fillRect/>
          </a:stretch>
        </p:blipFill>
        <p:spPr>
          <a:xfrm>
            <a:off x="1" y="0"/>
            <a:ext cx="12192000" cy="6858000"/>
          </a:xfrm>
          <a:prstGeom prst="rect">
            <a:avLst/>
          </a:prstGeom>
        </p:spPr>
      </p:pic>
      <p:sp>
        <p:nvSpPr>
          <p:cNvPr id="6" name="Rectangle 5">
            <a:extLst>
              <a:ext uri="{FF2B5EF4-FFF2-40B4-BE49-F238E27FC236}">
                <a16:creationId xmlns:a16="http://schemas.microsoft.com/office/drawing/2014/main" id="{3E4B6995-C845-EAC5-1F08-CAF74DE217F3}"/>
              </a:ext>
            </a:extLst>
          </p:cNvPr>
          <p:cNvSpPr/>
          <p:nvPr/>
        </p:nvSpPr>
        <p:spPr>
          <a:xfrm>
            <a:off x="4246380" y="2826217"/>
            <a:ext cx="2914485" cy="45719"/>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a:extLst>
              <a:ext uri="{FF2B5EF4-FFF2-40B4-BE49-F238E27FC236}">
                <a16:creationId xmlns:a16="http://schemas.microsoft.com/office/drawing/2014/main" id="{5C1B3800-DE95-B674-5C9F-45C2E1C626CD}"/>
              </a:ext>
            </a:extLst>
          </p:cNvPr>
          <p:cNvSpPr/>
          <p:nvPr/>
        </p:nvSpPr>
        <p:spPr>
          <a:xfrm>
            <a:off x="1193800" y="3742403"/>
            <a:ext cx="2417068" cy="45719"/>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a:extLst>
              <a:ext uri="{FF2B5EF4-FFF2-40B4-BE49-F238E27FC236}">
                <a16:creationId xmlns:a16="http://schemas.microsoft.com/office/drawing/2014/main" id="{65929968-2DC2-6CA5-46E2-4371A4EEB49C}"/>
              </a:ext>
            </a:extLst>
          </p:cNvPr>
          <p:cNvSpPr/>
          <p:nvPr/>
        </p:nvSpPr>
        <p:spPr>
          <a:xfrm>
            <a:off x="4246380" y="3742403"/>
            <a:ext cx="2914485" cy="45719"/>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a:extLst>
              <a:ext uri="{FF2B5EF4-FFF2-40B4-BE49-F238E27FC236}">
                <a16:creationId xmlns:a16="http://schemas.microsoft.com/office/drawing/2014/main" id="{4D58EA08-E46E-D4F0-A224-8E40A6AAE0E8}"/>
              </a:ext>
            </a:extLst>
          </p:cNvPr>
          <p:cNvSpPr/>
          <p:nvPr/>
        </p:nvSpPr>
        <p:spPr>
          <a:xfrm>
            <a:off x="1193800" y="4658589"/>
            <a:ext cx="2417068" cy="45719"/>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a:extLst>
              <a:ext uri="{FF2B5EF4-FFF2-40B4-BE49-F238E27FC236}">
                <a16:creationId xmlns:a16="http://schemas.microsoft.com/office/drawing/2014/main" id="{C4F80252-6891-1FE7-8809-26B3DA2440F8}"/>
              </a:ext>
            </a:extLst>
          </p:cNvPr>
          <p:cNvSpPr/>
          <p:nvPr/>
        </p:nvSpPr>
        <p:spPr>
          <a:xfrm>
            <a:off x="4246380" y="4658589"/>
            <a:ext cx="2914485" cy="45719"/>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a:extLst>
              <a:ext uri="{FF2B5EF4-FFF2-40B4-BE49-F238E27FC236}">
                <a16:creationId xmlns:a16="http://schemas.microsoft.com/office/drawing/2014/main" id="{FCB8C9DE-349E-78B0-9AE9-D9C0EB412D17}"/>
              </a:ext>
            </a:extLst>
          </p:cNvPr>
          <p:cNvSpPr/>
          <p:nvPr/>
        </p:nvSpPr>
        <p:spPr>
          <a:xfrm>
            <a:off x="1193800" y="5330994"/>
            <a:ext cx="2417068" cy="45719"/>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a:extLst>
              <a:ext uri="{FF2B5EF4-FFF2-40B4-BE49-F238E27FC236}">
                <a16:creationId xmlns:a16="http://schemas.microsoft.com/office/drawing/2014/main" id="{D0DEC790-F61B-6531-2492-9D5572D9E5CB}"/>
              </a:ext>
            </a:extLst>
          </p:cNvPr>
          <p:cNvSpPr/>
          <p:nvPr/>
        </p:nvSpPr>
        <p:spPr>
          <a:xfrm>
            <a:off x="4246380" y="5330994"/>
            <a:ext cx="2914485" cy="45719"/>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9" name="Picture 18">
            <a:extLst>
              <a:ext uri="{FF2B5EF4-FFF2-40B4-BE49-F238E27FC236}">
                <a16:creationId xmlns:a16="http://schemas.microsoft.com/office/drawing/2014/main" id="{76C77F39-8053-7EB5-E09E-BF14C98856B7}"/>
              </a:ext>
            </a:extLst>
          </p:cNvPr>
          <p:cNvPicPr>
            <a:picLocks noChangeAspect="1"/>
          </p:cNvPicPr>
          <p:nvPr/>
        </p:nvPicPr>
        <p:blipFill>
          <a:blip r:embed="rId3"/>
          <a:stretch>
            <a:fillRect/>
          </a:stretch>
        </p:blipFill>
        <p:spPr>
          <a:xfrm>
            <a:off x="1089611" y="278755"/>
            <a:ext cx="9768889" cy="6091094"/>
          </a:xfrm>
          <a:prstGeom prst="rect">
            <a:avLst/>
          </a:prstGeom>
        </p:spPr>
      </p:pic>
    </p:spTree>
    <p:extLst>
      <p:ext uri="{BB962C8B-B14F-4D97-AF65-F5344CB8AC3E}">
        <p14:creationId xmlns:p14="http://schemas.microsoft.com/office/powerpoint/2010/main" val="41776650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90B10"/>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4" name="TextBox 3"/>
          <p:cNvSpPr txBox="1"/>
          <p:nvPr/>
        </p:nvSpPr>
        <p:spPr>
          <a:xfrm>
            <a:off x="395287" y="2151757"/>
            <a:ext cx="11401425" cy="914400"/>
          </a:xfrm>
          <a:prstGeom prst="rect">
            <a:avLst/>
          </a:prstGeom>
          <a:noFill/>
        </p:spPr>
        <p:txBody>
          <a:bodyPr wrap="square" lIns="0" tIns="0" rIns="0" bIns="0" anchor="t">
            <a:spAutoFit/>
          </a:bodyPr>
          <a:lstStyle/>
          <a:p>
            <a:pPr algn="ctr"/>
            <a:r>
              <a:rPr sz="5400" b="0" i="0" u="none">
                <a:solidFill>
                  <a:srgbClr val="C5A059"/>
                </a:solidFill>
                <a:latin typeface="Playfair Display SemiBold"/>
              </a:rPr>
              <a:t>Sesi Diskusi &amp; Tanya Jawab</a:t>
            </a:r>
          </a:p>
        </p:txBody>
      </p:sp>
      <p:sp>
        <p:nvSpPr>
          <p:cNvPr id="5" name="TextBox 4"/>
          <p:cNvSpPr txBox="1"/>
          <p:nvPr/>
        </p:nvSpPr>
        <p:spPr>
          <a:xfrm>
            <a:off x="666750" y="3256657"/>
            <a:ext cx="10858500" cy="305918"/>
          </a:xfrm>
          <a:prstGeom prst="rect">
            <a:avLst/>
          </a:prstGeom>
          <a:noFill/>
        </p:spPr>
        <p:txBody>
          <a:bodyPr wrap="square" lIns="0" tIns="0" rIns="0" bIns="0" anchor="t">
            <a:spAutoFit/>
          </a:bodyPr>
          <a:lstStyle/>
          <a:p>
            <a:pPr algn="ctr">
              <a:lnSpc>
                <a:spcPts val="2640"/>
              </a:lnSpc>
            </a:pPr>
            <a:r>
              <a:rPr sz="1650" b="0" i="0" u="none" dirty="0" err="1">
                <a:solidFill>
                  <a:srgbClr val="E8D3A2"/>
                </a:solidFill>
                <a:latin typeface="Plus Jakarta Sans"/>
              </a:rPr>
              <a:t>Terima</a:t>
            </a:r>
            <a:r>
              <a:rPr sz="1650" b="0" i="0" u="none" dirty="0">
                <a:solidFill>
                  <a:srgbClr val="E8D3A2"/>
                </a:solidFill>
                <a:latin typeface="Plus Jakarta Sans"/>
              </a:rPr>
              <a:t> </a:t>
            </a:r>
            <a:r>
              <a:rPr sz="1650" b="0" i="0" u="none" dirty="0" err="1">
                <a:solidFill>
                  <a:srgbClr val="E8D3A2"/>
                </a:solidFill>
                <a:latin typeface="Plus Jakarta Sans"/>
              </a:rPr>
              <a:t>kasih</a:t>
            </a:r>
            <a:r>
              <a:rPr sz="1650" b="0" i="0" u="none" dirty="0">
                <a:solidFill>
                  <a:srgbClr val="E8D3A2"/>
                </a:solidFill>
                <a:latin typeface="Plus Jakarta Sans"/>
              </a:rPr>
              <a:t>. Ruang </a:t>
            </a:r>
            <a:r>
              <a:rPr sz="1650" b="0" i="0" u="none" dirty="0" err="1">
                <a:solidFill>
                  <a:srgbClr val="E8D3A2"/>
                </a:solidFill>
                <a:latin typeface="Plus Jakarta Sans"/>
              </a:rPr>
              <a:t>diskusi</a:t>
            </a:r>
            <a:r>
              <a:rPr sz="1650" b="0" i="0" u="none" dirty="0">
                <a:solidFill>
                  <a:srgbClr val="E8D3A2"/>
                </a:solidFill>
                <a:latin typeface="Plus Jakarta Sans"/>
              </a:rPr>
              <a:t> </a:t>
            </a:r>
            <a:r>
              <a:rPr sz="1650" b="0" i="0" u="none" dirty="0" err="1">
                <a:solidFill>
                  <a:srgbClr val="E8D3A2"/>
                </a:solidFill>
                <a:latin typeface="Plus Jakarta Sans"/>
              </a:rPr>
              <a:t>dibuka</a:t>
            </a:r>
            <a:r>
              <a:rPr sz="1650" b="0" i="0" u="none" dirty="0">
                <a:solidFill>
                  <a:srgbClr val="E8D3A2"/>
                </a:solidFill>
                <a:latin typeface="Plus Jakarta Sans"/>
              </a:rPr>
              <a:t>.</a:t>
            </a:r>
          </a:p>
        </p:txBody>
      </p:sp>
    </p:spTree>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TM04033925[[fn=Droplet]]</Template>
  <TotalTime>174</TotalTime>
  <Words>2128</Words>
  <Application>Microsoft Office PowerPoint</Application>
  <PresentationFormat>Widescreen</PresentationFormat>
  <Paragraphs>193</Paragraphs>
  <Slides>21</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21</vt:i4>
      </vt:variant>
    </vt:vector>
  </HeadingPairs>
  <TitlesOfParts>
    <vt:vector size="31" baseType="lpstr">
      <vt:lpstr>Arial</vt:lpstr>
      <vt:lpstr>Calibri</vt:lpstr>
      <vt:lpstr>Playfair Display</vt:lpstr>
      <vt:lpstr>Playfair Display SemiBold</vt:lpstr>
      <vt:lpstr>Plus Jakarta Sans</vt:lpstr>
      <vt:lpstr>Plus Jakarta Sans Medium</vt:lpstr>
      <vt:lpstr>Plus Jakarta Sans SemiBold</vt:lpstr>
      <vt:lpstr>Tw Cen MT</vt:lpstr>
      <vt:lpstr>Wingdings</vt:lpstr>
      <vt:lpstr>Droplet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Herman hofi</cp:lastModifiedBy>
  <cp:revision>4</cp:revision>
  <dcterms:created xsi:type="dcterms:W3CDTF">2013-01-27T09:14:16Z</dcterms:created>
  <dcterms:modified xsi:type="dcterms:W3CDTF">2026-08-08T23:53:42Z</dcterms:modified>
  <cp:category/>
</cp:coreProperties>
</file>